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28" r:id="rId1"/>
  </p:sldMasterIdLst>
  <p:notesMasterIdLst>
    <p:notesMasterId r:id="rId44"/>
  </p:notesMasterIdLst>
  <p:handoutMasterIdLst>
    <p:handoutMasterId r:id="rId45"/>
  </p:handoutMasterIdLst>
  <p:sldIdLst>
    <p:sldId id="256" r:id="rId2"/>
    <p:sldId id="464" r:id="rId3"/>
    <p:sldId id="465" r:id="rId4"/>
    <p:sldId id="446" r:id="rId5"/>
    <p:sldId id="447" r:id="rId6"/>
    <p:sldId id="448" r:id="rId7"/>
    <p:sldId id="449" r:id="rId8"/>
    <p:sldId id="699" r:id="rId9"/>
    <p:sldId id="700" r:id="rId10"/>
    <p:sldId id="701" r:id="rId11"/>
    <p:sldId id="458" r:id="rId12"/>
    <p:sldId id="540" r:id="rId13"/>
    <p:sldId id="606" r:id="rId14"/>
    <p:sldId id="472" r:id="rId15"/>
    <p:sldId id="542" r:id="rId16"/>
    <p:sldId id="543" r:id="rId17"/>
    <p:sldId id="450" r:id="rId18"/>
    <p:sldId id="541" r:id="rId19"/>
    <p:sldId id="899" r:id="rId20"/>
    <p:sldId id="864" r:id="rId21"/>
    <p:sldId id="471" r:id="rId22"/>
    <p:sldId id="600" r:id="rId23"/>
    <p:sldId id="463" r:id="rId24"/>
    <p:sldId id="332" r:id="rId25"/>
    <p:sldId id="591" r:id="rId26"/>
    <p:sldId id="592" r:id="rId27"/>
    <p:sldId id="261" r:id="rId28"/>
    <p:sldId id="454" r:id="rId29"/>
    <p:sldId id="900" r:id="rId30"/>
    <p:sldId id="612" r:id="rId31"/>
    <p:sldId id="603" r:id="rId32"/>
    <p:sldId id="885" r:id="rId33"/>
    <p:sldId id="408" r:id="rId34"/>
    <p:sldId id="359" r:id="rId35"/>
    <p:sldId id="360" r:id="rId36"/>
    <p:sldId id="474" r:id="rId37"/>
    <p:sldId id="400" r:id="rId38"/>
    <p:sldId id="366" r:id="rId39"/>
    <p:sldId id="893" r:id="rId40"/>
    <p:sldId id="709" r:id="rId41"/>
    <p:sldId id="371" r:id="rId42"/>
    <p:sldId id="456" r:id="rId43"/>
  </p:sldIdLst>
  <p:sldSz cx="9144000" cy="6858000" type="screen4x3"/>
  <p:notesSz cx="7315200" cy="9601200"/>
  <p:custDataLst>
    <p:tags r:id="rId46"/>
  </p:custDataLst>
  <p:defaultTextStyle>
    <a:defPPr>
      <a:defRPr lang="en-US"/>
    </a:defPPr>
    <a:lvl1pPr algn="l" rtl="0" fontAlgn="base">
      <a:spcBef>
        <a:spcPct val="0"/>
      </a:spcBef>
      <a:spcAft>
        <a:spcPct val="0"/>
      </a:spcAft>
      <a:defRPr sz="4000" b="1" kern="1200">
        <a:solidFill>
          <a:srgbClr val="060606"/>
        </a:solidFill>
        <a:latin typeface="Times New Roman" pitchFamily="18" charset="0"/>
        <a:ea typeface="+mn-ea"/>
        <a:cs typeface="+mn-cs"/>
      </a:defRPr>
    </a:lvl1pPr>
    <a:lvl2pPr marL="457200" algn="l" rtl="0" fontAlgn="base">
      <a:spcBef>
        <a:spcPct val="0"/>
      </a:spcBef>
      <a:spcAft>
        <a:spcPct val="0"/>
      </a:spcAft>
      <a:defRPr sz="4000" b="1" kern="1200">
        <a:solidFill>
          <a:srgbClr val="060606"/>
        </a:solidFill>
        <a:latin typeface="Times New Roman" pitchFamily="18" charset="0"/>
        <a:ea typeface="+mn-ea"/>
        <a:cs typeface="+mn-cs"/>
      </a:defRPr>
    </a:lvl2pPr>
    <a:lvl3pPr marL="914400" algn="l" rtl="0" fontAlgn="base">
      <a:spcBef>
        <a:spcPct val="0"/>
      </a:spcBef>
      <a:spcAft>
        <a:spcPct val="0"/>
      </a:spcAft>
      <a:defRPr sz="4000" b="1" kern="1200">
        <a:solidFill>
          <a:srgbClr val="060606"/>
        </a:solidFill>
        <a:latin typeface="Times New Roman" pitchFamily="18" charset="0"/>
        <a:ea typeface="+mn-ea"/>
        <a:cs typeface="+mn-cs"/>
      </a:defRPr>
    </a:lvl3pPr>
    <a:lvl4pPr marL="1371600" algn="l" rtl="0" fontAlgn="base">
      <a:spcBef>
        <a:spcPct val="0"/>
      </a:spcBef>
      <a:spcAft>
        <a:spcPct val="0"/>
      </a:spcAft>
      <a:defRPr sz="4000" b="1" kern="1200">
        <a:solidFill>
          <a:srgbClr val="060606"/>
        </a:solidFill>
        <a:latin typeface="Times New Roman" pitchFamily="18" charset="0"/>
        <a:ea typeface="+mn-ea"/>
        <a:cs typeface="+mn-cs"/>
      </a:defRPr>
    </a:lvl4pPr>
    <a:lvl5pPr marL="1828800" algn="l" rtl="0" fontAlgn="base">
      <a:spcBef>
        <a:spcPct val="0"/>
      </a:spcBef>
      <a:spcAft>
        <a:spcPct val="0"/>
      </a:spcAft>
      <a:defRPr sz="4000" b="1" kern="1200">
        <a:solidFill>
          <a:srgbClr val="060606"/>
        </a:solidFill>
        <a:latin typeface="Times New Roman" pitchFamily="18" charset="0"/>
        <a:ea typeface="+mn-ea"/>
        <a:cs typeface="+mn-cs"/>
      </a:defRPr>
    </a:lvl5pPr>
    <a:lvl6pPr marL="2286000" algn="l" defTabSz="914400" rtl="0" eaLnBrk="1" latinLnBrk="0" hangingPunct="1">
      <a:defRPr sz="4000" b="1" kern="1200">
        <a:solidFill>
          <a:srgbClr val="060606"/>
        </a:solidFill>
        <a:latin typeface="Times New Roman" pitchFamily="18" charset="0"/>
        <a:ea typeface="+mn-ea"/>
        <a:cs typeface="+mn-cs"/>
      </a:defRPr>
    </a:lvl6pPr>
    <a:lvl7pPr marL="2743200" algn="l" defTabSz="914400" rtl="0" eaLnBrk="1" latinLnBrk="0" hangingPunct="1">
      <a:defRPr sz="4000" b="1" kern="1200">
        <a:solidFill>
          <a:srgbClr val="060606"/>
        </a:solidFill>
        <a:latin typeface="Times New Roman" pitchFamily="18" charset="0"/>
        <a:ea typeface="+mn-ea"/>
        <a:cs typeface="+mn-cs"/>
      </a:defRPr>
    </a:lvl7pPr>
    <a:lvl8pPr marL="3200400" algn="l" defTabSz="914400" rtl="0" eaLnBrk="1" latinLnBrk="0" hangingPunct="1">
      <a:defRPr sz="4000" b="1" kern="1200">
        <a:solidFill>
          <a:srgbClr val="060606"/>
        </a:solidFill>
        <a:latin typeface="Times New Roman" pitchFamily="18" charset="0"/>
        <a:ea typeface="+mn-ea"/>
        <a:cs typeface="+mn-cs"/>
      </a:defRPr>
    </a:lvl8pPr>
    <a:lvl9pPr marL="3657600" algn="l" defTabSz="914400" rtl="0" eaLnBrk="1" latinLnBrk="0" hangingPunct="1">
      <a:defRPr sz="4000" b="1" kern="1200">
        <a:solidFill>
          <a:srgbClr val="06060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9617" autoAdjust="0"/>
    <p:restoredTop sz="99607" autoAdjust="0"/>
  </p:normalViewPr>
  <p:slideViewPr>
    <p:cSldViewPr>
      <p:cViewPr varScale="1">
        <p:scale>
          <a:sx n="112" d="100"/>
          <a:sy n="112" d="100"/>
        </p:scale>
        <p:origin x="19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5" d="100"/>
          <a:sy n="75" d="100"/>
        </p:scale>
        <p:origin x="-3300" y="-27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634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solidFill>
                  <a:schemeClr val="tx1"/>
                </a:solidFill>
                <a:latin typeface="Arial" charset="0"/>
              </a:defRPr>
            </a:lvl1pPr>
          </a:lstStyle>
          <a:p>
            <a:pPr>
              <a:defRPr/>
            </a:pPr>
            <a:endParaRPr lang="en-US"/>
          </a:p>
        </p:txBody>
      </p:sp>
    </p:spTree>
    <p:extLst>
      <p:ext uri="{BB962C8B-B14F-4D97-AF65-F5344CB8AC3E}">
        <p14:creationId xmlns:p14="http://schemas.microsoft.com/office/powerpoint/2010/main" val="24678574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153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solidFill>
                  <a:schemeClr val="tx1"/>
                </a:solidFill>
                <a:latin typeface="Arial" charset="0"/>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solidFill>
                  <a:schemeClr val="tx1"/>
                </a:solidFill>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solidFill>
                  <a:schemeClr val="tx1"/>
                </a:solidFill>
                <a:latin typeface="Arial" charset="0"/>
              </a:defRPr>
            </a:lvl1pPr>
          </a:lstStyle>
          <a:p>
            <a:pPr>
              <a:defRPr/>
            </a:pPr>
            <a:fld id="{20C512EF-A075-4F20-9C3C-E4BA3D054B98}" type="slidenum">
              <a:rPr lang="en-US"/>
              <a:pPr>
                <a:defRPr/>
              </a:pPr>
              <a:t>‹#›</a:t>
            </a:fld>
            <a:endParaRPr lang="en-US"/>
          </a:p>
        </p:txBody>
      </p:sp>
    </p:spTree>
    <p:extLst>
      <p:ext uri="{BB962C8B-B14F-4D97-AF65-F5344CB8AC3E}">
        <p14:creationId xmlns:p14="http://schemas.microsoft.com/office/powerpoint/2010/main" val="36744818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uilford.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guilford.co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73D2AE4-9ECD-41B9-AA00-8380FA290213}" type="slidenum">
              <a:rPr lang="en-US" smtClean="0">
                <a:latin typeface="Arial" pitchFamily="34" charset="0"/>
              </a:rPr>
              <a:pPr/>
              <a:t>1</a:t>
            </a:fld>
            <a:endParaRPr lang="en-US">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31838" y="4640263"/>
            <a:ext cx="5851525" cy="4321175"/>
          </a:xfrm>
          <a:noFill/>
          <a:ln/>
        </p:spPr>
        <p:txBody>
          <a:bodyPr/>
          <a:lstStyle/>
          <a:p>
            <a:pPr eaLnBrk="1" hangingPunct="1"/>
            <a:endParaRPr lang="en-US">
              <a:latin typeface="Arial" pitchFamily="34" charset="0"/>
            </a:endParaRPr>
          </a:p>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dirty="0">
                <a:latin typeface="Arial" pitchFamily="34" charset="0"/>
              </a:rPr>
              <a:t>We used to assume people either had motivation or that they didn’t—but now we know that motivation is a dynamic process that changes from day to day. Think of how some days we are good at eating healthy or exercising—but other days we aren’t! What changes our motivations?</a:t>
            </a:r>
          </a:p>
          <a:p>
            <a:pPr eaLnBrk="1" hangingPunct="1"/>
            <a:endParaRPr lang="en-US" dirty="0">
              <a:latin typeface="Arial" pitchFamily="34" charset="0"/>
            </a:endParaRPr>
          </a:p>
          <a:p>
            <a:pPr eaLnBrk="1" hangingPunct="1"/>
            <a:r>
              <a:rPr lang="en-US" dirty="0">
                <a:latin typeface="Arial" pitchFamily="34" charset="0"/>
              </a:rPr>
              <a:t>Motivation can be influenced from external pressure, such as threats or consequences, or it can be changed due to internal reasons. MI focuses on finding those internal reasons for people.</a:t>
            </a:r>
          </a:p>
          <a:p>
            <a:pPr eaLnBrk="1" hangingPunct="1"/>
            <a:endParaRPr lang="en-US" dirty="0">
              <a:latin typeface="Arial" pitchFamily="34" charset="0"/>
            </a:endParaRPr>
          </a:p>
        </p:txBody>
      </p:sp>
      <p:sp>
        <p:nvSpPr>
          <p:cNvPr id="73732" name="Slide Number Placeholder 3"/>
          <p:cNvSpPr>
            <a:spLocks noGrp="1"/>
          </p:cNvSpPr>
          <p:nvPr>
            <p:ph type="sldNum" sz="quarter" idx="5"/>
          </p:nvPr>
        </p:nvSpPr>
        <p:spPr>
          <a:noFill/>
        </p:spPr>
        <p:txBody>
          <a:bodyPr/>
          <a:lstStyle/>
          <a:p>
            <a:fld id="{D3D2BA1D-53EC-4B86-91DD-F03F76B354AB}" type="slidenum">
              <a:rPr lang="en-US" smtClean="0">
                <a:latin typeface="Arial" pitchFamily="34" charset="0"/>
              </a:rPr>
              <a:pPr/>
              <a:t>18</a:t>
            </a:fld>
            <a:endParaRPr lang="en-US">
              <a:latin typeface="Arial" pitchFamily="34" charset="0"/>
            </a:endParaRPr>
          </a:p>
        </p:txBody>
      </p:sp>
    </p:spTree>
    <p:extLst>
      <p:ext uri="{BB962C8B-B14F-4D97-AF65-F5344CB8AC3E}">
        <p14:creationId xmlns:p14="http://schemas.microsoft.com/office/powerpoint/2010/main" val="1716453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638421-728E-4181-89BF-FB536A657828}" type="slidenum">
              <a:rPr lang="en-US" smtClean="0"/>
              <a:pPr>
                <a:defRPr/>
              </a:pPr>
              <a:t>19</a:t>
            </a:fld>
            <a:endParaRPr lang="en-US" dirty="0"/>
          </a:p>
        </p:txBody>
      </p:sp>
    </p:spTree>
    <p:extLst>
      <p:ext uri="{BB962C8B-B14F-4D97-AF65-F5344CB8AC3E}">
        <p14:creationId xmlns:p14="http://schemas.microsoft.com/office/powerpoint/2010/main" val="111248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It may be helpful to clarify one point about client readiness. Some</a:t>
            </a:r>
            <a:r>
              <a:rPr lang="en-US" baseline="0" dirty="0"/>
              <a:t> clients are ready to change their behaviors as soon as they enter treatment. They already have the motivation needed to pursue a goal of change. In this case the clinician does not need to apply MI, but simply use the knowledge and skills necessary to ensure the client has the knowledge, skills and supports necessary to achieve the stated goal.</a:t>
            </a:r>
          </a:p>
          <a:p>
            <a:endParaRPr lang="en-US" sz="1300" dirty="0">
              <a:latin typeface="+mn-lt"/>
            </a:endParaRPr>
          </a:p>
          <a:p>
            <a:r>
              <a:rPr lang="en-US" sz="1300" dirty="0">
                <a:latin typeface="+mn-lt"/>
              </a:rPr>
              <a:t>Other clients will benefit from all of some of the processes offered by MI to achieve ‘client readiness’. Let’s take a quick look at the singular purpose of each of the four processes:</a:t>
            </a:r>
          </a:p>
          <a:p>
            <a:endParaRPr lang="en-US" sz="1300" dirty="0">
              <a:latin typeface="+mn-lt"/>
            </a:endParaRPr>
          </a:p>
          <a:p>
            <a:pPr marL="181240" indent="-181240">
              <a:buFont typeface="Wingdings" panose="05000000000000000000" pitchFamily="2" charset="2"/>
              <a:buChar char="q"/>
            </a:pPr>
            <a:r>
              <a:rPr lang="en-US" sz="1300" dirty="0">
                <a:latin typeface="+mn-lt"/>
              </a:rPr>
              <a:t>Engaging is about “How shall we travel together?”</a:t>
            </a:r>
          </a:p>
          <a:p>
            <a:pPr marL="181240" indent="-181240">
              <a:buFont typeface="Wingdings" panose="05000000000000000000" pitchFamily="2" charset="2"/>
              <a:buChar char="q"/>
            </a:pPr>
            <a:r>
              <a:rPr lang="en-US" sz="1300" dirty="0">
                <a:latin typeface="+mn-lt"/>
              </a:rPr>
              <a:t>Focusing asks “Where to?”</a:t>
            </a:r>
          </a:p>
          <a:p>
            <a:pPr marL="181240" indent="-181240">
              <a:buFont typeface="Wingdings" panose="05000000000000000000" pitchFamily="2" charset="2"/>
              <a:buChar char="q"/>
            </a:pPr>
            <a:r>
              <a:rPr lang="en-US" sz="1300" dirty="0">
                <a:latin typeface="+mn-lt"/>
              </a:rPr>
              <a:t>Evoking is about “Whether” and “Why” and</a:t>
            </a:r>
          </a:p>
          <a:p>
            <a:pPr marL="181240" indent="-181240">
              <a:buFont typeface="Wingdings" panose="05000000000000000000" pitchFamily="2" charset="2"/>
              <a:buChar char="q"/>
            </a:pPr>
            <a:r>
              <a:rPr lang="en-US" sz="1300" dirty="0">
                <a:latin typeface="+mn-lt"/>
              </a:rPr>
              <a:t>Planning is about “How” and “When”. (Miller and Rollnick, 2013)</a:t>
            </a:r>
          </a:p>
          <a:p>
            <a:endParaRPr lang="en-US" sz="1300" dirty="0">
              <a:latin typeface="+mn-lt"/>
            </a:endParaRPr>
          </a:p>
          <a:p>
            <a:r>
              <a:rPr lang="en-US" sz="1300" dirty="0">
                <a:latin typeface="+mn-lt"/>
              </a:rPr>
              <a:t>The degree of ‘client readiness’ is determined by which set of questions the client is most responsive to – or ready to address. MI techniques and principles apply in all four processes. What differs is the purpose of their application.</a:t>
            </a:r>
          </a:p>
          <a:p>
            <a:endParaRPr lang="en-US" sz="1300" dirty="0">
              <a:latin typeface="+mn-lt"/>
            </a:endParaRPr>
          </a:p>
          <a:p>
            <a:r>
              <a:rPr lang="en-US" sz="1300" dirty="0">
                <a:latin typeface="+mn-lt"/>
              </a:rPr>
              <a:t>___________________________________________________________________________</a:t>
            </a:r>
          </a:p>
          <a:p>
            <a:pPr defTabSz="966612" eaLnBrk="1" fontAlgn="auto" hangingPunct="1">
              <a:spcBef>
                <a:spcPts val="0"/>
              </a:spcBef>
              <a:spcAft>
                <a:spcPts val="0"/>
              </a:spcAft>
              <a:defRPr/>
            </a:pPr>
            <a:r>
              <a:rPr lang="en-US" sz="1300" i="1" dirty="0">
                <a:latin typeface="+mn-lt"/>
              </a:rPr>
              <a:t>W.R. Miller and S. Rollnick, Motivational Interviewing, Helping People Change, Third Edition. Chapter 20. Developing a Change Plan. </a:t>
            </a:r>
            <a:r>
              <a:rPr lang="en-US" sz="1300" dirty="0">
                <a:latin typeface="+mn-lt"/>
              </a:rPr>
              <a:t>The Guilford Press, NY, London 2013. </a:t>
            </a:r>
            <a:r>
              <a:rPr lang="en-US" sz="1300" u="sng" dirty="0">
                <a:latin typeface="+mn-lt"/>
                <a:hlinkClick r:id="rId3"/>
              </a:rPr>
              <a:t>www.guilford.com</a:t>
            </a:r>
            <a:r>
              <a:rPr lang="en-US" sz="1300" dirty="0">
                <a:latin typeface="+mn-lt"/>
              </a:rPr>
              <a:t>) </a:t>
            </a:r>
          </a:p>
          <a:p>
            <a:endParaRPr lang="en-US" sz="1300" dirty="0">
              <a:latin typeface="+mn-lt"/>
            </a:endParaRPr>
          </a:p>
          <a:p>
            <a:endParaRPr lang="en-US" sz="1300" dirty="0">
              <a:latin typeface="+mn-lt"/>
            </a:endParaRPr>
          </a:p>
          <a:p>
            <a:endParaRPr lang="en-US" dirty="0"/>
          </a:p>
          <a:p>
            <a:endParaRPr lang="en-US" sz="1300" dirty="0">
              <a:latin typeface="+mn-lt"/>
            </a:endParaRPr>
          </a:p>
          <a:p>
            <a:endParaRPr lang="en-US" dirty="0"/>
          </a:p>
        </p:txBody>
      </p:sp>
      <p:sp>
        <p:nvSpPr>
          <p:cNvPr id="4" name="Slide Number Placeholder 3"/>
          <p:cNvSpPr>
            <a:spLocks noGrp="1"/>
          </p:cNvSpPr>
          <p:nvPr>
            <p:ph type="sldNum" sz="quarter" idx="10"/>
          </p:nvPr>
        </p:nvSpPr>
        <p:spPr/>
        <p:txBody>
          <a:bodyPr/>
          <a:lstStyle/>
          <a:p>
            <a:fld id="{2ABD9D4C-6A4F-4253-B1BE-D2C81CB44A2B}" type="slidenum">
              <a:rPr lang="en-US" smtClean="0"/>
              <a:t>20</a:t>
            </a:fld>
            <a:endParaRPr lang="en-US" dirty="0"/>
          </a:p>
        </p:txBody>
      </p:sp>
    </p:spTree>
    <p:extLst>
      <p:ext uri="{BB962C8B-B14F-4D97-AF65-F5344CB8AC3E}">
        <p14:creationId xmlns:p14="http://schemas.microsoft.com/office/powerpoint/2010/main" val="72466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B9859EA-5BB5-43E3-9550-7B342DAB6859}" type="slidenum">
              <a:rPr lang="en-US" smtClean="0"/>
              <a:pPr/>
              <a:t>21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74726" y="4560889"/>
            <a:ext cx="5365750" cy="4319587"/>
          </a:xfrm>
          <a:noFill/>
          <a:ln/>
        </p:spPr>
        <p:txBody>
          <a:bodyPr/>
          <a:lstStyle/>
          <a:p>
            <a:pPr eaLnBrk="1" hangingPunct="1"/>
            <a:r>
              <a:rPr lang="en-US"/>
              <a:t>We have provided the following slides to demonstrate each concept. You could choose to ask audience members to come up with own examples.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266825" y="727075"/>
            <a:ext cx="4781550" cy="3586163"/>
          </a:xfrm>
          <a:ln/>
        </p:spPr>
      </p:sp>
      <p:sp>
        <p:nvSpPr>
          <p:cNvPr id="95235" name="Rectangle 3"/>
          <p:cNvSpPr>
            <a:spLocks noGrp="1" noChangeArrowheads="1"/>
          </p:cNvSpPr>
          <p:nvPr>
            <p:ph type="body" idx="1"/>
          </p:nvPr>
        </p:nvSpPr>
        <p:spPr>
          <a:xfrm>
            <a:off x="974725" y="4560888"/>
            <a:ext cx="5365750" cy="4319587"/>
          </a:xfrm>
          <a:noFill/>
          <a:ln/>
        </p:spPr>
        <p:txBody>
          <a:bodyPr/>
          <a:lstStyle/>
          <a:p>
            <a:r>
              <a:rPr lang="en-US">
                <a:latin typeface="Arial" pitchFamily="34" charset="0"/>
              </a:rPr>
              <a:t>These are some ways to roll with resistance.  If we feel the “wrestle” come up, in MI this is a signal to interact in a different manner with the client.</a:t>
            </a:r>
          </a:p>
          <a:p>
            <a:endParaRPr lang="en-US">
              <a:latin typeface="Arial" pitchFamily="34" charset="0"/>
            </a:endParaRPr>
          </a:p>
          <a:p>
            <a:r>
              <a:rPr lang="en-US">
                <a:latin typeface="Arial" pitchFamily="34" charset="0"/>
              </a:rPr>
              <a:t>Ask for some concrete examples of rolling with resistance that the trainees may have witnessed this week, whether in the training or on the job.  Hint: Think about how you, as the trainer, may have rolled with resistance!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p:spPr>
        <p:txBody>
          <a:bodyPr/>
          <a:lstStyle/>
          <a:p>
            <a:r>
              <a:rPr lang="en-US">
                <a:latin typeface="Arial" pitchFamily="34" charset="0"/>
              </a:rPr>
              <a:t>We will spend the whole morning working on reflective listening skills, which are essential to MI.</a:t>
            </a:r>
          </a:p>
          <a:p>
            <a:endParaRPr lang="en-US">
              <a:latin typeface="Arial" pitchFamily="34" charset="0"/>
            </a:endParaRPr>
          </a:p>
          <a:p>
            <a:r>
              <a:rPr lang="en-US">
                <a:latin typeface="Arial" pitchFamily="34" charset="0"/>
              </a:rPr>
              <a:t>Discuss that demonstrating empathy is usually done through reflective listening. Empathy involves two aspects: 1) that the listener gets into the other’s shoes, i.e. understands what the client is thinking/feeling and 2) that the client knows that the listener knows.</a:t>
            </a:r>
          </a:p>
        </p:txBody>
      </p:sp>
    </p:spTree>
    <p:extLst>
      <p:ext uri="{BB962C8B-B14F-4D97-AF65-F5344CB8AC3E}">
        <p14:creationId xmlns:p14="http://schemas.microsoft.com/office/powerpoint/2010/main" val="2156711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lang="en-US">
                <a:latin typeface="Arial" pitchFamily="34" charset="0"/>
              </a:rPr>
              <a:t>Open-ended questions</a:t>
            </a:r>
          </a:p>
          <a:p>
            <a:r>
              <a:rPr lang="en-US">
                <a:latin typeface="Arial" pitchFamily="34" charset="0"/>
              </a:rPr>
              <a:t>Affirmations</a:t>
            </a:r>
          </a:p>
          <a:p>
            <a:r>
              <a:rPr lang="en-US">
                <a:latin typeface="Arial" pitchFamily="34" charset="0"/>
              </a:rPr>
              <a:t>Reflections</a:t>
            </a:r>
          </a:p>
          <a:p>
            <a:r>
              <a:rPr lang="en-US">
                <a:latin typeface="Arial" pitchFamily="34" charset="0"/>
              </a:rPr>
              <a:t>Summaries</a:t>
            </a:r>
          </a:p>
          <a:p>
            <a:endParaRPr lang="en-US">
              <a:latin typeface="Arial" pitchFamily="34" charset="0"/>
            </a:endParaRPr>
          </a:p>
          <a:p>
            <a:r>
              <a:rPr lang="en-US">
                <a:latin typeface="Arial" pitchFamily="34" charset="0"/>
              </a:rPr>
              <a:t>These are all considered “opening strategies” to understand the client’s perspective.</a:t>
            </a:r>
          </a:p>
        </p:txBody>
      </p:sp>
      <p:sp>
        <p:nvSpPr>
          <p:cNvPr id="104452" name="Slide Number Placeholder 3"/>
          <p:cNvSpPr>
            <a:spLocks noGrp="1"/>
          </p:cNvSpPr>
          <p:nvPr>
            <p:ph type="sldNum" sz="quarter" idx="5"/>
          </p:nvPr>
        </p:nvSpPr>
        <p:spPr>
          <a:noFill/>
        </p:spPr>
        <p:txBody>
          <a:bodyPr/>
          <a:lstStyle/>
          <a:p>
            <a:fld id="{B73A999E-019D-4244-AD59-FA7FCD86A9E1}" type="slidenum">
              <a:rPr lang="en-US" smtClean="0">
                <a:latin typeface="Arial" pitchFamily="34" charset="0"/>
              </a:rPr>
              <a:pPr/>
              <a:t>28</a:t>
            </a:fld>
            <a:endParaRPr 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en-US" i="1">
              <a:latin typeface="Arial" pitchFamily="34" charset="0"/>
            </a:endParaRPr>
          </a:p>
        </p:txBody>
      </p:sp>
    </p:spTree>
    <p:extLst>
      <p:ext uri="{BB962C8B-B14F-4D97-AF65-F5344CB8AC3E}">
        <p14:creationId xmlns:p14="http://schemas.microsoft.com/office/powerpoint/2010/main" val="9271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r>
              <a:rPr lang="en-US">
                <a:latin typeface="Arial" pitchFamily="34" charset="0"/>
              </a:rPr>
              <a:t>Affirmations are when we notice and comment on strengths or characteristics of clients.</a:t>
            </a:r>
          </a:p>
        </p:txBody>
      </p:sp>
    </p:spTree>
    <p:extLst>
      <p:ext uri="{BB962C8B-B14F-4D97-AF65-F5344CB8AC3E}">
        <p14:creationId xmlns:p14="http://schemas.microsoft.com/office/powerpoint/2010/main" val="420769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4146550" y="9120188"/>
            <a:ext cx="3168650" cy="481012"/>
          </a:xfrm>
          <a:prstGeom prst="rect">
            <a:avLst/>
          </a:prstGeom>
          <a:noFill/>
          <a:ln w="9525">
            <a:noFill/>
            <a:miter lim="800000"/>
            <a:headEnd/>
            <a:tailEnd/>
          </a:ln>
        </p:spPr>
        <p:txBody>
          <a:bodyPr lIns="96651" tIns="48325" rIns="96651" bIns="48325" anchor="b"/>
          <a:lstStyle/>
          <a:p>
            <a:pPr algn="r"/>
            <a:fld id="{E8333133-5FA9-462C-81C1-921BD43EEA51}" type="slidenum">
              <a:rPr lang="en-US" sz="1300"/>
              <a:pPr algn="r"/>
              <a:t>5</a:t>
            </a:fld>
            <a:endParaRPr 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417638" y="560388"/>
            <a:ext cx="4479925" cy="3360737"/>
          </a:xfrm>
          <a:ln/>
        </p:spPr>
      </p:sp>
      <p:sp>
        <p:nvSpPr>
          <p:cNvPr id="86019" name="Rectangle 3"/>
          <p:cNvSpPr>
            <a:spLocks noGrp="1" noChangeArrowheads="1"/>
          </p:cNvSpPr>
          <p:nvPr>
            <p:ph type="body" idx="1"/>
          </p:nvPr>
        </p:nvSpPr>
        <p:spPr>
          <a:xfrm>
            <a:off x="325438" y="4079875"/>
            <a:ext cx="6745287" cy="4800600"/>
          </a:xfrm>
          <a:noFill/>
          <a:ln/>
        </p:spPr>
        <p:txBody>
          <a:bodyPr/>
          <a:lstStyle/>
          <a:p>
            <a:pPr marL="241300" indent="-241300"/>
            <a:endParaRPr lang="en-US" sz="1100">
              <a:latin typeface="Arial" pitchFamily="34" charset="0"/>
              <a:cs typeface="Arial" pitchFamily="34" charset="0"/>
            </a:endParaRPr>
          </a:p>
          <a:p>
            <a:pPr marL="241300" indent="-241300"/>
            <a:endParaRPr lang="en-US" sz="1100">
              <a:latin typeface="Arial" pitchFamily="34" charset="0"/>
              <a:cs typeface="Arial" pitchFamily="34" charset="0"/>
            </a:endParaRPr>
          </a:p>
          <a:p>
            <a:pPr marL="241300" indent="-241300"/>
            <a:r>
              <a:rPr lang="en-US">
                <a:latin typeface="Arial" pitchFamily="34" charset="0"/>
                <a:cs typeface="Arial" pitchFamily="34" charset="0"/>
              </a:rPr>
              <a:t>Reflective listening is a way to make sure we, as listeners, understood what the speaker meant…and the speaker knows this.</a:t>
            </a:r>
          </a:p>
          <a:p>
            <a:pPr marL="241300" indent="-241300"/>
            <a:endParaRPr lang="en-US" sz="1100" i="1">
              <a:latin typeface="Arial" pitchFamily="34" charset="0"/>
              <a:cs typeface="Times New Roman" pitchFamily="18" charset="0"/>
            </a:endParaRPr>
          </a:p>
          <a:p>
            <a:pPr marL="241300" indent="-241300"/>
            <a:r>
              <a:rPr lang="en-US" sz="1100">
                <a:latin typeface="Times New Roman" pitchFamily="18" charset="0"/>
                <a:cs typeface="Arial" pitchFamily="34" charset="0"/>
              </a:rPr>
              <a:t> </a:t>
            </a:r>
            <a:endParaRPr lang="en-US" sz="1100">
              <a:latin typeface="Arial" pitchFamily="34" charset="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en-US" i="1">
                <a:latin typeface="Arial" pitchFamily="34" charset="0"/>
              </a:rPr>
              <a:t>Ask participants to read.</a:t>
            </a:r>
          </a:p>
          <a:p>
            <a:endParaRPr lang="en-US" i="1">
              <a:latin typeface="Arial" pitchFamily="34" charset="0"/>
            </a:endParaRPr>
          </a:p>
          <a:p>
            <a:r>
              <a:rPr lang="en-US" i="1">
                <a:latin typeface="Arial" pitchFamily="34" charset="0"/>
              </a:rPr>
              <a:t>Emphasize: “Speaker feels listened to, HEARD, and CARED about.”</a:t>
            </a:r>
          </a:p>
          <a:p>
            <a:endParaRPr lang="en-US" i="1">
              <a:latin typeface="Arial" pitchFamily="34" charset="0"/>
            </a:endParaRPr>
          </a:p>
          <a:p>
            <a:r>
              <a:rPr lang="en-US" i="1">
                <a:latin typeface="Arial" pitchFamily="34" charset="0"/>
              </a:rPr>
              <a:t>Ask, </a:t>
            </a:r>
            <a:r>
              <a:rPr lang="en-US">
                <a:latin typeface="Arial" pitchFamily="34" charset="0"/>
              </a:rPr>
              <a:t>“Why less lying?”</a:t>
            </a:r>
            <a:r>
              <a:rPr lang="en-US" i="1">
                <a:latin typeface="Arial" pitchFamily="34" charset="0"/>
              </a:rPr>
              <a:t>  Add the following if not forthcoming: </a:t>
            </a:r>
            <a:r>
              <a:rPr lang="en-US">
                <a:latin typeface="Arial" pitchFamily="34" charset="0"/>
              </a:rPr>
              <a:t>1) People lie in generalities, less in detail—it is easier to lie in response to closed questions. 2) people less likely to lie to someone who is listening, hearing and caring.</a:t>
            </a:r>
            <a:r>
              <a:rPr lang="en-US" i="1">
                <a:latin typeface="Arial"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r>
              <a:rPr lang="en-US"/>
              <a:t>Provide some examples of the same sentence said with the voice raised at the end , and lowered. Both are the same sentence but are experienced completely different by the listener:</a:t>
            </a:r>
          </a:p>
          <a:p>
            <a:endParaRPr lang="en-US"/>
          </a:p>
          <a:p>
            <a:r>
              <a:rPr lang="en-US"/>
              <a:t>“You think that this is something that might be useful?”</a:t>
            </a:r>
          </a:p>
          <a:p>
            <a:endParaRPr lang="en-US"/>
          </a:p>
          <a:p>
            <a:r>
              <a:rPr lang="en-US"/>
              <a:t>“You think that this is something that might be useful.”</a:t>
            </a:r>
          </a:p>
          <a:p>
            <a:endParaRPr lang="en-US"/>
          </a:p>
          <a:p>
            <a:r>
              <a:rPr lang="en-US"/>
              <a:t>Reflective listening is about listening to the client and responding to what they said, meant, thought, etc. in a statement.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a:latin typeface="Arial" pitchFamily="34" charset="0"/>
              </a:rPr>
              <a:t>Change talk is one of the key concepts of MI. We will be practicing how to recognize it when we hear it and then how to reinforce it.  If we don’t hear it, we can still elicit it from the client.</a:t>
            </a:r>
          </a:p>
        </p:txBody>
      </p:sp>
      <p:sp>
        <p:nvSpPr>
          <p:cNvPr id="98308" name="Slide Number Placeholder 3"/>
          <p:cNvSpPr>
            <a:spLocks noGrp="1"/>
          </p:cNvSpPr>
          <p:nvPr>
            <p:ph type="sldNum" sz="quarter" idx="5"/>
          </p:nvPr>
        </p:nvSpPr>
        <p:spPr>
          <a:noFill/>
        </p:spPr>
        <p:txBody>
          <a:bodyPr/>
          <a:lstStyle/>
          <a:p>
            <a:fld id="{3027780A-C842-4FB0-A3C2-DFA9C6DD2F39}" type="slidenum">
              <a:rPr lang="en-US" smtClean="0">
                <a:latin typeface="Arial" pitchFamily="34" charset="0"/>
              </a:rPr>
              <a:pPr/>
              <a:t>37</a:t>
            </a:fld>
            <a:endParaRPr 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r>
              <a:rPr lang="en-US">
                <a:latin typeface="Arial" pitchFamily="34" charset="0"/>
              </a:rPr>
              <a:t>Define the differences between change talk and sustain talk.</a:t>
            </a:r>
          </a:p>
          <a:p>
            <a:endParaRPr lang="en-US">
              <a:latin typeface="Arial" pitchFamily="34" charset="0"/>
            </a:endParaRPr>
          </a:p>
          <a:p>
            <a:r>
              <a:rPr lang="en-US">
                <a:latin typeface="Arial" pitchFamily="34" charset="0"/>
              </a:rPr>
              <a:t>Resistance usually has to do with an interpersonal interaction (“You are only in this for the paycheck”). Sustain talk is about the target behavior (“I can smoke marijuana without any problems”).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p:spPr>
        <p:txBody>
          <a:bodyPr/>
          <a:lstStyle/>
          <a:p>
            <a:r>
              <a:rPr lang="en-US">
                <a:latin typeface="Arial" pitchFamily="34" charset="0"/>
              </a:rPr>
              <a:t>Demonstrate this activity by asking for one volunteer. Ask him or her to state a behavior that he or she is thinking of changing (that is not too personal). Draw this box on a large sheet of paper. Going in the order listed, ask the person the question in each box, filling in a few short responses. When you are done, provide a summary, again in the order listed. Emphasize that it is important to follow the order, as you are being strategic in what you want your client to hear last.</a:t>
            </a:r>
          </a:p>
          <a:p>
            <a:endParaRPr lang="en-US">
              <a:latin typeface="Arial" pitchFamily="34" charset="0"/>
            </a:endParaRPr>
          </a:p>
          <a:p>
            <a:endParaRPr lang="en-US">
              <a:latin typeface="Arial" pitchFamily="34" charset="0"/>
            </a:endParaRPr>
          </a:p>
          <a:p>
            <a:r>
              <a:rPr lang="en-US">
                <a:latin typeface="Arial" pitchFamily="34" charset="0"/>
              </a:rPr>
              <a:t>See Activity 18B “Decisional Balance”</a:t>
            </a:r>
          </a:p>
          <a:p>
            <a:endParaRPr lang="en-US">
              <a:latin typeface="Arial" pitchFamily="34" charset="0"/>
            </a:endParaRPr>
          </a:p>
        </p:txBody>
      </p:sp>
    </p:spTree>
    <p:extLst>
      <p:ext uri="{BB962C8B-B14F-4D97-AF65-F5344CB8AC3E}">
        <p14:creationId xmlns:p14="http://schemas.microsoft.com/office/powerpoint/2010/main" val="2311783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dirty="0"/>
              <a:t>SAY: Another strategy is using the Importance Ruler. In Module 2 you became familiar</a:t>
            </a:r>
            <a:r>
              <a:rPr lang="en-US" baseline="0" dirty="0"/>
              <a:t> with the concept of using a scale or ruler to rate the level of importance or degree of readiness a client has with any particular idea or action. The Readiness Ruler is another version of the Importance Ruler. It asks the degree of readiness or willingness a client is to do a task.</a:t>
            </a:r>
          </a:p>
          <a:p>
            <a:pPr defTabSz="966612" eaLnBrk="1" fontAlgn="auto" hangingPunct="1">
              <a:spcBef>
                <a:spcPts val="0"/>
              </a:spcBef>
              <a:spcAft>
                <a:spcPts val="0"/>
              </a:spcAft>
              <a:defRPr/>
            </a:pPr>
            <a:endParaRPr lang="en-US" baseline="0" dirty="0"/>
          </a:p>
          <a:p>
            <a:pPr defTabSz="966612" eaLnBrk="1" fontAlgn="auto" hangingPunct="1">
              <a:spcBef>
                <a:spcPts val="0"/>
              </a:spcBef>
              <a:spcAft>
                <a:spcPts val="0"/>
              </a:spcAft>
              <a:defRPr/>
            </a:pPr>
            <a:r>
              <a:rPr lang="en-US" baseline="0" dirty="0"/>
              <a:t>The Importance Ruler has been used in MI since 1999. (Butler, Rollnick, Cohen, Russell, Bachmann, and Stott, 1999).  It typically uses an imaginary scale running from 0 to 10 with 0 being “not at all important” and 10 being “most important”. Asking a client how important something is to him or her can be quite evocative. For instance, to directly ask someone how confident, how ready, or how important something is may be perceived as pressuring them. Using rulers or scales, like giving advice, can be helpful in getting a conversation going, but should be used sparingly. The first question the clinician will ask is:</a:t>
            </a:r>
          </a:p>
          <a:p>
            <a:pPr defTabSz="966612" eaLnBrk="1" fontAlgn="auto" hangingPunct="1">
              <a:spcBef>
                <a:spcPts val="0"/>
              </a:spcBef>
              <a:spcAft>
                <a:spcPts val="0"/>
              </a:spcAft>
              <a:defRPr/>
            </a:pPr>
            <a:endParaRPr lang="en-US" baseline="0" dirty="0"/>
          </a:p>
          <a:p>
            <a:pPr defTabSz="966612" eaLnBrk="1" fontAlgn="auto" hangingPunct="1">
              <a:spcBef>
                <a:spcPts val="0"/>
              </a:spcBef>
              <a:spcAft>
                <a:spcPts val="0"/>
              </a:spcAft>
              <a:defRPr/>
            </a:pPr>
            <a:r>
              <a:rPr lang="en-US" dirty="0"/>
              <a:t>“On a scale of 1 (not at all important) to 10  (extremely important) how important would</a:t>
            </a:r>
            <a:r>
              <a:rPr lang="en-US" baseline="0" dirty="0"/>
              <a:t> you say it is for you to ___________________________</a:t>
            </a:r>
            <a:r>
              <a:rPr lang="en-US" dirty="0"/>
              <a:t>? “ </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This gives some information though limited. The value</a:t>
            </a:r>
            <a:r>
              <a:rPr lang="en-US" baseline="0" dirty="0"/>
              <a:t> for change talk comes with the follow-up question about the number the person chose:</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 “Why are you at _____</a:t>
            </a:r>
            <a:r>
              <a:rPr lang="en-US" baseline="0" dirty="0"/>
              <a:t> </a:t>
            </a:r>
            <a:r>
              <a:rPr lang="en-US" dirty="0"/>
              <a:t>and not 0 (or a lower number)?”  Note that this could seem judgmental if the clinician asked the opposite question, i.e. “ Why are you at 6 and not 10?” </a:t>
            </a:r>
            <a:r>
              <a:rPr lang="en-US" baseline="0" dirty="0"/>
              <a:t> T</a:t>
            </a:r>
            <a:r>
              <a:rPr lang="en-US" dirty="0"/>
              <a:t>he former question is most likely to evoke change talk – the reasons why change is important</a:t>
            </a:r>
            <a:r>
              <a:rPr lang="en-US" baseline="0" dirty="0"/>
              <a:t>. </a:t>
            </a:r>
            <a:r>
              <a:rPr lang="en-US" dirty="0"/>
              <a:t>A third question is:</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“What would it take for you to move from ______</a:t>
            </a:r>
            <a:r>
              <a:rPr lang="en-US" baseline="0" dirty="0"/>
              <a:t> </a:t>
            </a:r>
            <a:r>
              <a:rPr lang="en-US" dirty="0"/>
              <a:t>to a higher number?” You might also ask, “How confident are you that you could make the change if you decided to?” ((Miller and Rollnick, 2013)</a:t>
            </a:r>
          </a:p>
          <a:p>
            <a:pPr defTabSz="966612" eaLnBrk="1" fontAlgn="auto" hangingPunct="1">
              <a:spcBef>
                <a:spcPts val="0"/>
              </a:spcBef>
              <a:spcAft>
                <a:spcPts val="0"/>
              </a:spcAft>
              <a:defRPr/>
            </a:pPr>
            <a:endParaRPr lang="en-US" dirty="0"/>
          </a:p>
          <a:p>
            <a:pPr defTabSz="966612" eaLnBrk="1" fontAlgn="auto" hangingPunct="1">
              <a:spcBef>
                <a:spcPts val="0"/>
              </a:spcBef>
              <a:spcAft>
                <a:spcPts val="0"/>
              </a:spcAft>
              <a:defRPr/>
            </a:pPr>
            <a:r>
              <a:rPr lang="en-US" dirty="0"/>
              <a:t>Remember, the follow-up questions are the richest source for eliciting change</a:t>
            </a:r>
            <a:r>
              <a:rPr lang="en-US" baseline="0" dirty="0"/>
              <a:t> </a:t>
            </a:r>
            <a:r>
              <a:rPr lang="en-US" dirty="0"/>
              <a:t>talk.</a:t>
            </a:r>
          </a:p>
          <a:p>
            <a:r>
              <a:rPr lang="en-US" sz="1300" b="1" dirty="0">
                <a:latin typeface="+mn-lt"/>
              </a:rPr>
              <a:t> </a:t>
            </a:r>
            <a:endParaRPr lang="en-US" sz="1300" dirty="0">
              <a:latin typeface="+mn-lt"/>
            </a:endParaRPr>
          </a:p>
          <a:p>
            <a:r>
              <a:rPr lang="en-US" dirty="0"/>
              <a:t>______________________________________________________________________________</a:t>
            </a:r>
          </a:p>
          <a:p>
            <a:r>
              <a:rPr lang="en-US" baseline="0" dirty="0"/>
              <a:t>Butler, C.C., Rollnick, S., Cohen,D., Russell,I., Bachmann, M. and Stott, N. </a:t>
            </a:r>
            <a:r>
              <a:rPr lang="en-US" i="1" baseline="0" dirty="0"/>
              <a:t>Motivational consulting versus brief advice for smokers in general practice: A randomized trial. </a:t>
            </a:r>
            <a:r>
              <a:rPr lang="en-US" baseline="0" dirty="0"/>
              <a:t>British journal of General Practice, 49. 1999.</a:t>
            </a:r>
          </a:p>
          <a:p>
            <a:pPr defTabSz="966612" eaLnBrk="1" fontAlgn="auto" hangingPunct="1">
              <a:spcBef>
                <a:spcPts val="0"/>
              </a:spcBef>
              <a:spcAft>
                <a:spcPts val="0"/>
              </a:spcAft>
              <a:defRPr/>
            </a:pPr>
            <a:r>
              <a:rPr lang="en-US" sz="1300" i="1" dirty="0">
                <a:latin typeface="+mn-lt"/>
              </a:rPr>
              <a:t>W.R. Miller and S. Rollnick, Motivational Interviewing, Helping People Change, Third Edition; </a:t>
            </a:r>
            <a:r>
              <a:rPr lang="en-US" sz="1300" dirty="0">
                <a:latin typeface="+mn-lt"/>
              </a:rPr>
              <a:t>Chapter 13:</a:t>
            </a:r>
            <a:r>
              <a:rPr lang="en-US" sz="1300" i="1" dirty="0">
                <a:latin typeface="+mn-lt"/>
              </a:rPr>
              <a:t> Evoking the Person’s Own Motivation. </a:t>
            </a:r>
            <a:r>
              <a:rPr lang="en-US" sz="1300" dirty="0">
                <a:latin typeface="+mn-lt"/>
              </a:rPr>
              <a:t>The Guilford Press, NY, London 2013. </a:t>
            </a:r>
            <a:r>
              <a:rPr lang="en-US" sz="1300" u="sng" dirty="0">
                <a:latin typeface="+mn-lt"/>
                <a:hlinkClick r:id="rId3"/>
              </a:rPr>
              <a:t>www.guilford.com</a:t>
            </a:r>
            <a:r>
              <a:rPr lang="en-US" sz="1300" dirty="0">
                <a:latin typeface="+mn-lt"/>
              </a:rPr>
              <a:t>) </a:t>
            </a:r>
          </a:p>
          <a:p>
            <a:endParaRPr lang="en-US" dirty="0"/>
          </a:p>
        </p:txBody>
      </p:sp>
      <p:sp>
        <p:nvSpPr>
          <p:cNvPr id="4" name="Slide Number Placeholder 3"/>
          <p:cNvSpPr>
            <a:spLocks noGrp="1"/>
          </p:cNvSpPr>
          <p:nvPr>
            <p:ph type="sldNum" sz="quarter" idx="10"/>
          </p:nvPr>
        </p:nvSpPr>
        <p:spPr/>
        <p:txBody>
          <a:bodyPr/>
          <a:lstStyle/>
          <a:p>
            <a:fld id="{2ABD9D4C-6A4F-4253-B1BE-D2C81CB44A2B}" type="slidenum">
              <a:rPr lang="en-US" smtClean="0"/>
              <a:t>40</a:t>
            </a:fld>
            <a:endParaRPr lang="en-US" dirty="0"/>
          </a:p>
        </p:txBody>
      </p:sp>
    </p:spTree>
    <p:extLst>
      <p:ext uri="{BB962C8B-B14F-4D97-AF65-F5344CB8AC3E}">
        <p14:creationId xmlns:p14="http://schemas.microsoft.com/office/powerpoint/2010/main" val="3882618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39A12B52-7B98-4A59-9DE8-0F9E40810884}" type="slidenum">
              <a:rPr lang="en-US" smtClean="0">
                <a:latin typeface="Arial" pitchFamily="34" charset="0"/>
              </a:rPr>
              <a:pPr/>
              <a:t>42</a:t>
            </a:fld>
            <a:endParaRPr lang="en-US">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C080D5-797F-446E-9A26-9C51F1DAA214}" type="slidenum">
              <a:rPr lang="en-US" smtClean="0">
                <a:latin typeface="Arial" pitchFamily="34" charset="0"/>
              </a:rPr>
              <a:pPr/>
              <a:t>9</a:t>
            </a:fld>
            <a:endParaRPr lang="en-US">
              <a:latin typeface="Arial" pitchFamily="34" charset="0"/>
            </a:endParaRPr>
          </a:p>
        </p:txBody>
      </p:sp>
      <p:sp>
        <p:nvSpPr>
          <p:cNvPr id="94211" name="Rectangle 2"/>
          <p:cNvSpPr>
            <a:spLocks noGrp="1" noRot="1" noChangeAspect="1" noChangeArrowheads="1" noTextEdit="1"/>
          </p:cNvSpPr>
          <p:nvPr>
            <p:ph type="sldImg"/>
          </p:nvPr>
        </p:nvSpPr>
        <p:spPr>
          <a:xfrm>
            <a:off x="1417638" y="479425"/>
            <a:ext cx="4479925" cy="3360738"/>
          </a:xfrm>
          <a:ln/>
        </p:spPr>
      </p:sp>
      <p:sp>
        <p:nvSpPr>
          <p:cNvPr id="94212" name="Rectangle 3"/>
          <p:cNvSpPr>
            <a:spLocks noGrp="1" noChangeArrowheads="1"/>
          </p:cNvSpPr>
          <p:nvPr>
            <p:ph type="body" idx="1"/>
          </p:nvPr>
        </p:nvSpPr>
        <p:spPr>
          <a:xfrm>
            <a:off x="731839" y="4160839"/>
            <a:ext cx="5851525" cy="4719637"/>
          </a:xfrm>
          <a:noFill/>
          <a:ln/>
        </p:spPr>
        <p:txBody>
          <a:bodyPr/>
          <a:lstStyle/>
          <a:p>
            <a:pPr eaLnBrk="1" hangingPunct="1">
              <a:lnSpc>
                <a:spcPct val="90000"/>
              </a:lnSpc>
            </a:pPr>
            <a:r>
              <a:rPr lang="en-US">
                <a:latin typeface="Arial" pitchFamily="34" charset="0"/>
              </a:rPr>
              <a:t>See Activity 2A (page 1).</a:t>
            </a:r>
          </a:p>
        </p:txBody>
      </p:sp>
    </p:spTree>
    <p:extLst>
      <p:ext uri="{BB962C8B-B14F-4D97-AF65-F5344CB8AC3E}">
        <p14:creationId xmlns:p14="http://schemas.microsoft.com/office/powerpoint/2010/main" val="259239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38D238-CB55-425E-AAFD-2E25E51930B5}" type="slidenum">
              <a:rPr lang="en-US">
                <a:solidFill>
                  <a:prstClr val="black"/>
                </a:solidFill>
              </a:rPr>
              <a:pPr/>
              <a:t>10</a:t>
            </a:fld>
            <a:endParaRPr lang="en-US">
              <a:solidFill>
                <a:prstClr val="black"/>
              </a:solidFill>
            </a:endParaRPr>
          </a:p>
        </p:txBody>
      </p:sp>
      <p:sp>
        <p:nvSpPr>
          <p:cNvPr id="15362" name="Rectangle 2"/>
          <p:cNvSpPr>
            <a:spLocks noGrp="1" noRot="1" noChangeAspect="1" noChangeArrowheads="1" noTextEdit="1"/>
          </p:cNvSpPr>
          <p:nvPr>
            <p:ph type="sldImg"/>
          </p:nvPr>
        </p:nvSpPr>
        <p:spPr>
          <a:xfrm>
            <a:off x="1258888" y="720725"/>
            <a:ext cx="4800600" cy="3600450"/>
          </a:xfrm>
          <a:ln/>
        </p:spPr>
      </p:sp>
      <p:sp>
        <p:nvSpPr>
          <p:cNvPr id="15363" name="Rectangle 3"/>
          <p:cNvSpPr>
            <a:spLocks noGrp="1" noChangeArrowheads="1"/>
          </p:cNvSpPr>
          <p:nvPr>
            <p:ph type="body" idx="1"/>
          </p:nvPr>
        </p:nvSpPr>
        <p:spPr/>
        <p:txBody>
          <a:bodyPr/>
          <a:lstStyle/>
          <a:p>
            <a:r>
              <a:rPr lang="en-US" dirty="0"/>
              <a:t>Participants will break into groups of 3 or 4 to experience a style of interaction that is more facilitative of behavior change than direct persuasion in most cases.  The </a:t>
            </a:r>
            <a:r>
              <a:rPr lang="en-US" dirty="0" err="1"/>
              <a:t>roleplay</a:t>
            </a:r>
            <a:r>
              <a:rPr lang="en-US" dirty="0"/>
              <a:t> will last 5 minutes with 5 minutes to debrief.  Most participants will report feelings of validation, clarification of their own thoughts about change, and empowerment to change.  Some may report that they want information or advice in order to decide what to do.</a:t>
            </a:r>
          </a:p>
        </p:txBody>
      </p:sp>
    </p:spTree>
    <p:extLst>
      <p:ext uri="{BB962C8B-B14F-4D97-AF65-F5344CB8AC3E}">
        <p14:creationId xmlns:p14="http://schemas.microsoft.com/office/powerpoint/2010/main" val="210927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1176338" y="400050"/>
            <a:ext cx="5014912" cy="3760788"/>
          </a:xfrm>
          <a:ln/>
        </p:spPr>
      </p:sp>
      <p:sp>
        <p:nvSpPr>
          <p:cNvPr id="145411" name="Rectangle 3"/>
          <p:cNvSpPr>
            <a:spLocks noGrp="1" noChangeArrowheads="1"/>
          </p:cNvSpPr>
          <p:nvPr>
            <p:ph type="body" idx="1"/>
          </p:nvPr>
        </p:nvSpPr>
        <p:spPr>
          <a:xfrm>
            <a:off x="325438" y="4400550"/>
            <a:ext cx="6583362" cy="4721225"/>
          </a:xfrm>
          <a:noFill/>
          <a:ln/>
        </p:spPr>
        <p:txBody>
          <a:bodyPr/>
          <a:lstStyle/>
          <a:p>
            <a:endParaRPr lang="en-US" sz="1100"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pPr>
              <a:buFontTx/>
              <a:buChar char="•"/>
            </a:pPr>
            <a:r>
              <a:rPr lang="en-US">
                <a:latin typeface="Arial" pitchFamily="34" charset="0"/>
              </a:rPr>
              <a:t>We often hear “I learned ‘active listening’ 40 years ago—this is nothing new.” Indeed, Miller was a student of Carl Rogers and empathic listening is the ground-work of M.I., but M.I. is quite distinct from active listening. One of the main differences is the focus on , what Miller and Rollnick call, Change Talk.</a:t>
            </a:r>
          </a:p>
          <a:p>
            <a:pPr>
              <a:buFontTx/>
              <a:buChar char="•"/>
            </a:pPr>
            <a:r>
              <a:rPr lang="en-US">
                <a:latin typeface="Arial" pitchFamily="34" charset="0"/>
              </a:rPr>
              <a:t>It </a:t>
            </a:r>
            <a:r>
              <a:rPr lang="en-US" i="1">
                <a:latin typeface="Arial" pitchFamily="34" charset="0"/>
              </a:rPr>
              <a:t>looks</a:t>
            </a:r>
            <a:r>
              <a:rPr lang="en-US">
                <a:latin typeface="Arial" pitchFamily="34" charset="0"/>
              </a:rPr>
              <a:t> easy watching someone else do it but many are surprised  to find how difficult it is to actually do M.I.</a:t>
            </a:r>
          </a:p>
          <a:p>
            <a:pPr>
              <a:buFontTx/>
              <a:buChar char="•"/>
            </a:pPr>
            <a:endParaRPr lang="en-US">
              <a:latin typeface="Arial" pitchFamily="34" charset="0"/>
            </a:endParaRPr>
          </a:p>
          <a:p>
            <a:pPr>
              <a:buFontTx/>
              <a:buChar char="•"/>
            </a:pPr>
            <a:r>
              <a:rPr lang="en-US">
                <a:latin typeface="Arial" pitchFamily="34" charset="0"/>
              </a:rPr>
              <a:t>It takes time and effort to learn but can be used very quickly with clients. Some people report that MI saves time and effort by evoking cooperation and collaboration rather than defensiveness and resistance.</a:t>
            </a:r>
          </a:p>
          <a:p>
            <a:pPr>
              <a:buFontTx/>
              <a:buChar char="•"/>
            </a:pPr>
            <a:endParaRPr lang="en-US">
              <a:latin typeface="Arial" pitchFamily="34" charset="0"/>
            </a:endParaRPr>
          </a:p>
          <a:p>
            <a:pPr>
              <a:buFontTx/>
              <a:buChar char="•"/>
            </a:pPr>
            <a:r>
              <a:rPr lang="en-US">
                <a:latin typeface="Arial" pitchFamily="34" charset="0"/>
              </a:rPr>
              <a:t>MI is a tool for helping people change (e.g., high risk offenders). It has little effect on those who don’t need to change (low risk). They are already changing.</a:t>
            </a:r>
          </a:p>
          <a:p>
            <a:pPr>
              <a:buFontTx/>
              <a:buChar char="•"/>
            </a:pPr>
            <a:endParaRPr 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a:latin typeface="Arial" pitchFamily="34" charset="0"/>
              </a:rPr>
              <a:t>Please note to your trainees that we are going out of the order that Miller lists in the 8 stages of learning MI. They do not necessarily have to be learned in this manner. The logic of placing this here is that most rolling with resistance skills are expanded variations on the OARS skills.</a:t>
            </a:r>
          </a:p>
          <a:p>
            <a:endParaRPr lang="en-US">
              <a:latin typeface="Arial" pitchFamily="34" charset="0"/>
            </a:endParaRPr>
          </a:p>
          <a:p>
            <a:r>
              <a:rPr lang="en-US">
                <a:latin typeface="Arial" pitchFamily="34" charset="0"/>
              </a:rPr>
              <a:t>Miller states that the best way  to learn MI is through what our clients teach us. He uses the metaphor of wrestling vs. dancing, when we think of how we interact with clients. You know the difference between “dancing” with clients and  “wrestling” with them…what does the dance look like? What does the wrestle look like? We will be looking at skills to “roll with resistance” when the wrestle occurs.</a:t>
            </a:r>
          </a:p>
          <a:p>
            <a:endParaRPr lang="en-US">
              <a:latin typeface="Arial" pitchFamily="34" charset="0"/>
            </a:endParaRPr>
          </a:p>
          <a:p>
            <a:r>
              <a:rPr lang="en-US">
                <a:latin typeface="Arial" pitchFamily="34" charset="0"/>
              </a:rPr>
              <a:t>PS this is DJJ trainer Montay McDaniel  from Preston on the right dancing with Rob Bibbiani, UCSD trainer.</a:t>
            </a:r>
          </a:p>
        </p:txBody>
      </p:sp>
      <p:sp>
        <p:nvSpPr>
          <p:cNvPr id="93188" name="Slide Number Placeholder 3"/>
          <p:cNvSpPr>
            <a:spLocks noGrp="1"/>
          </p:cNvSpPr>
          <p:nvPr>
            <p:ph type="sldNum" sz="quarter" idx="5"/>
          </p:nvPr>
        </p:nvSpPr>
        <p:spPr>
          <a:noFill/>
        </p:spPr>
        <p:txBody>
          <a:bodyPr/>
          <a:lstStyle/>
          <a:p>
            <a:fld id="{CF985592-8B81-4A87-95F5-2AD4D32FBD81}" type="slidenum">
              <a:rPr lang="en-US" smtClean="0">
                <a:latin typeface="Arial" pitchFamily="34" charset="0"/>
              </a:rPr>
              <a:pPr/>
              <a:t>15</a:t>
            </a:fld>
            <a:endParaRPr lang="en-US">
              <a:latin typeface="Arial" pitchFamily="34" charset="0"/>
            </a:endParaRPr>
          </a:p>
        </p:txBody>
      </p:sp>
    </p:spTree>
    <p:extLst>
      <p:ext uri="{BB962C8B-B14F-4D97-AF65-F5344CB8AC3E}">
        <p14:creationId xmlns:p14="http://schemas.microsoft.com/office/powerpoint/2010/main" val="199318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a:latin typeface="Arial" pitchFamily="34" charset="0"/>
              </a:rPr>
              <a:t>Please note to your trainees that we are going out of the order that Miller lists in the 8 stages of learning MI. They do not necessarily have to be learned in this manner. The logic of placing this here is that most rolling with resistance skills are expanded variations on the OARS skills.</a:t>
            </a:r>
          </a:p>
          <a:p>
            <a:endParaRPr lang="en-US">
              <a:latin typeface="Arial" pitchFamily="34" charset="0"/>
            </a:endParaRPr>
          </a:p>
          <a:p>
            <a:r>
              <a:rPr lang="en-US">
                <a:latin typeface="Arial" pitchFamily="34" charset="0"/>
              </a:rPr>
              <a:t>Miller states that the best way  to learn MI is through what our clients teach us. He uses the metaphor of wrestling vs. dancing, when we think of how we interact with clients. You know the difference between “dancing” with clients and  “wrestling” with them…what does the dance look like? What does the wrestle look like? We will be looking at skills to “roll with resistance” when the wrestle occurs.</a:t>
            </a:r>
          </a:p>
          <a:p>
            <a:endParaRPr lang="en-US">
              <a:latin typeface="Arial" pitchFamily="34" charset="0"/>
            </a:endParaRPr>
          </a:p>
          <a:p>
            <a:r>
              <a:rPr lang="en-US">
                <a:latin typeface="Arial" pitchFamily="34" charset="0"/>
              </a:rPr>
              <a:t>PS this is DJJ trainer Montay McDaniel  from Preston on the right dancing with Rob Bibbiani, UCSD trainer.</a:t>
            </a:r>
          </a:p>
        </p:txBody>
      </p:sp>
      <p:sp>
        <p:nvSpPr>
          <p:cNvPr id="93188" name="Slide Number Placeholder 3"/>
          <p:cNvSpPr>
            <a:spLocks noGrp="1"/>
          </p:cNvSpPr>
          <p:nvPr>
            <p:ph type="sldNum" sz="quarter" idx="5"/>
          </p:nvPr>
        </p:nvSpPr>
        <p:spPr>
          <a:noFill/>
        </p:spPr>
        <p:txBody>
          <a:bodyPr/>
          <a:lstStyle/>
          <a:p>
            <a:fld id="{CF985592-8B81-4A87-95F5-2AD4D32FBD81}" type="slidenum">
              <a:rPr lang="en-US" smtClean="0">
                <a:latin typeface="Arial" pitchFamily="34" charset="0"/>
              </a:rPr>
              <a:pPr/>
              <a:t>16</a:t>
            </a:fld>
            <a:endParaRPr lang="en-US">
              <a:latin typeface="Arial" pitchFamily="34" charset="0"/>
            </a:endParaRPr>
          </a:p>
        </p:txBody>
      </p:sp>
    </p:spTree>
    <p:extLst>
      <p:ext uri="{BB962C8B-B14F-4D97-AF65-F5344CB8AC3E}">
        <p14:creationId xmlns:p14="http://schemas.microsoft.com/office/powerpoint/2010/main" val="28745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a:latin typeface="Arial" pitchFamily="34" charset="0"/>
            </a:endParaRPr>
          </a:p>
        </p:txBody>
      </p:sp>
      <p:sp>
        <p:nvSpPr>
          <p:cNvPr id="67588" name="Slide Number Placeholder 3"/>
          <p:cNvSpPr>
            <a:spLocks noGrp="1"/>
          </p:cNvSpPr>
          <p:nvPr>
            <p:ph type="sldNum" sz="quarter" idx="5"/>
          </p:nvPr>
        </p:nvSpPr>
        <p:spPr>
          <a:noFill/>
        </p:spPr>
        <p:txBody>
          <a:bodyPr/>
          <a:lstStyle/>
          <a:p>
            <a:fld id="{DBD56757-B20E-4599-9E90-38C3C2DED86A}" type="slidenum">
              <a:rPr lang="en-US" smtClean="0">
                <a:latin typeface="Arial" pitchFamily="34" charset="0"/>
              </a:rPr>
              <a:pPr/>
              <a:t>17</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r>
              <a:rPr lang="en-US"/>
              <a:t>Igor Koutsenok, MD, 2012</a:t>
            </a:r>
          </a:p>
        </p:txBody>
      </p:sp>
      <p:sp>
        <p:nvSpPr>
          <p:cNvPr id="6" name="Slide Number Placeholder 26"/>
          <p:cNvSpPr>
            <a:spLocks noGrp="1"/>
          </p:cNvSpPr>
          <p:nvPr>
            <p:ph type="sldNum" sz="quarter" idx="12"/>
          </p:nvPr>
        </p:nvSpPr>
        <p:spPr/>
        <p:txBody>
          <a:bodyPr/>
          <a:lstStyle>
            <a:lvl1pPr>
              <a:defRPr/>
            </a:lvl1pPr>
          </a:lstStyle>
          <a:p>
            <a:pPr>
              <a:defRPr/>
            </a:pPr>
            <a:fld id="{A9BED555-2B69-4D7A-AE83-F37D9A9C90F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6" name="Slide Number Placeholder 17"/>
          <p:cNvSpPr>
            <a:spLocks noGrp="1"/>
          </p:cNvSpPr>
          <p:nvPr>
            <p:ph type="sldNum" sz="quarter" idx="12"/>
          </p:nvPr>
        </p:nvSpPr>
        <p:spPr/>
        <p:txBody>
          <a:bodyPr/>
          <a:lstStyle>
            <a:lvl1pPr>
              <a:defRPr/>
            </a:lvl1pPr>
          </a:lstStyle>
          <a:p>
            <a:pPr>
              <a:defRPr/>
            </a:pPr>
            <a:fld id="{A05E3B60-0160-4743-A788-665E840CB847}" type="slidenum">
              <a:rPr lang="en-US"/>
              <a:pPr>
                <a:defRPr/>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6" name="Slide Number Placeholder 17"/>
          <p:cNvSpPr>
            <a:spLocks noGrp="1"/>
          </p:cNvSpPr>
          <p:nvPr>
            <p:ph type="sldNum" sz="quarter" idx="12"/>
          </p:nvPr>
        </p:nvSpPr>
        <p:spPr/>
        <p:txBody>
          <a:bodyPr/>
          <a:lstStyle>
            <a:lvl1pPr>
              <a:defRPr/>
            </a:lvl1pPr>
          </a:lstStyle>
          <a:p>
            <a:pPr>
              <a:defRPr/>
            </a:pPr>
            <a:fld id="{250E9B31-CADA-4929-91C5-4CCD29CBF338}" type="slidenum">
              <a:rPr lang="en-US"/>
              <a:pPr>
                <a:defRPr/>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bg>
      <p:bgRef idx="1001">
        <a:schemeClr val="bg2"/>
      </p:bgRef>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Slide Number Placeholder 17"/>
          <p:cNvSpPr>
            <a:spLocks noGrp="1"/>
          </p:cNvSpPr>
          <p:nvPr>
            <p:ph type="sldNum" sz="quarter" idx="11"/>
          </p:nvPr>
        </p:nvSpPr>
        <p:spPr/>
        <p:txBody>
          <a:bodyPr/>
          <a:lstStyle>
            <a:lvl1pPr>
              <a:defRPr/>
            </a:lvl1pPr>
          </a:lstStyle>
          <a:p>
            <a:pPr>
              <a:defRPr/>
            </a:pPr>
            <a:fld id="{FA686723-486A-4BA8-B077-FBC319BE62A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normAutofit/>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lgn="ctr">
              <a:defRPr/>
            </a:lvl1pPr>
          </a:lstStyle>
          <a:p>
            <a:pPr>
              <a:defRPr/>
            </a:pPr>
            <a:r>
              <a:rPr lang="en-US"/>
              <a:t>Igor Koutsenok, MD, 2012</a:t>
            </a:r>
          </a:p>
        </p:txBody>
      </p:sp>
      <p:sp>
        <p:nvSpPr>
          <p:cNvPr id="7" name="Slide Number Placeholder 17"/>
          <p:cNvSpPr>
            <a:spLocks noGrp="1"/>
          </p:cNvSpPr>
          <p:nvPr>
            <p:ph type="sldNum" sz="quarter" idx="12"/>
          </p:nvPr>
        </p:nvSpPr>
        <p:spPr/>
        <p:txBody>
          <a:bodyPr/>
          <a:lstStyle>
            <a:lvl1pPr>
              <a:defRPr/>
            </a:lvl1pPr>
          </a:lstStyle>
          <a:p>
            <a:pPr>
              <a:defRPr/>
            </a:pPr>
            <a:fld id="{FDD013D1-28A7-4384-8A6B-5C4099A9E53D}" type="slidenum">
              <a:rPr lang="en-US"/>
              <a:pPr>
                <a:defRPr/>
              </a:pPr>
              <a:t>‹#›</a:t>
            </a:fld>
            <a:endParaRPr lang="en-US"/>
          </a:p>
        </p:txBody>
      </p:sp>
    </p:spTree>
    <p:extLst>
      <p:ext uri="{BB962C8B-B14F-4D97-AF65-F5344CB8AC3E}">
        <p14:creationId xmlns:p14="http://schemas.microsoft.com/office/powerpoint/2010/main" val="345936399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A4B2246-4E53-4165-815F-79F25FE8E0AC}" type="slidenum">
              <a:rPr lang="en-US"/>
              <a:pPr>
                <a:defRPr/>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Igor Koutsenok, MD, 2012</a:t>
            </a:r>
          </a:p>
        </p:txBody>
      </p:sp>
      <p:sp>
        <p:nvSpPr>
          <p:cNvPr id="6" name="Slide Number Placeholder 5"/>
          <p:cNvSpPr>
            <a:spLocks noGrp="1"/>
          </p:cNvSpPr>
          <p:nvPr>
            <p:ph type="sldNum" sz="quarter" idx="12"/>
          </p:nvPr>
        </p:nvSpPr>
        <p:spPr/>
        <p:txBody>
          <a:bodyPr/>
          <a:lstStyle>
            <a:lvl1pPr>
              <a:defRPr/>
            </a:lvl1pPr>
          </a:lstStyle>
          <a:p>
            <a:pPr>
              <a:defRPr/>
            </a:pPr>
            <a:fld id="{B876A0D9-6AFE-43B5-ABF4-80028661B8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7" name="Slide Number Placeholder 17"/>
          <p:cNvSpPr>
            <a:spLocks noGrp="1"/>
          </p:cNvSpPr>
          <p:nvPr>
            <p:ph type="sldNum" sz="quarter" idx="12"/>
          </p:nvPr>
        </p:nvSpPr>
        <p:spPr/>
        <p:txBody>
          <a:bodyPr/>
          <a:lstStyle>
            <a:lvl1pPr>
              <a:defRPr/>
            </a:lvl1pPr>
          </a:lstStyle>
          <a:p>
            <a:pPr>
              <a:defRPr/>
            </a:pPr>
            <a:fld id="{0232760B-8420-4564-A89D-65586D66B8C3}" type="slidenum">
              <a:rPr lang="en-US"/>
              <a:pPr>
                <a:defRPr/>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9" name="Slide Number Placeholder 17"/>
          <p:cNvSpPr>
            <a:spLocks noGrp="1"/>
          </p:cNvSpPr>
          <p:nvPr>
            <p:ph type="sldNum" sz="quarter" idx="12"/>
          </p:nvPr>
        </p:nvSpPr>
        <p:spPr/>
        <p:txBody>
          <a:bodyPr/>
          <a:lstStyle>
            <a:lvl1pPr>
              <a:defRPr/>
            </a:lvl1pPr>
          </a:lstStyle>
          <a:p>
            <a:pPr>
              <a:defRPr/>
            </a:pPr>
            <a:fld id="{ECBBDD36-9DEC-47B1-A544-A4665A3B91F6}" type="slidenum">
              <a:rPr lang="en-US"/>
              <a:pPr>
                <a:defRPr/>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5" name="Slide Number Placeholder 17"/>
          <p:cNvSpPr>
            <a:spLocks noGrp="1"/>
          </p:cNvSpPr>
          <p:nvPr>
            <p:ph type="sldNum" sz="quarter" idx="12"/>
          </p:nvPr>
        </p:nvSpPr>
        <p:spPr/>
        <p:txBody>
          <a:bodyPr/>
          <a:lstStyle>
            <a:lvl1pPr>
              <a:defRPr/>
            </a:lvl1pPr>
          </a:lstStyle>
          <a:p>
            <a:pPr>
              <a:defRPr/>
            </a:pPr>
            <a:fld id="{3FD51DBA-0D18-4316-AC5F-218418D9D65F}" type="slidenum">
              <a:rPr lang="en-US"/>
              <a:pPr>
                <a:defRPr/>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4" name="Slide Number Placeholder 17"/>
          <p:cNvSpPr>
            <a:spLocks noGrp="1"/>
          </p:cNvSpPr>
          <p:nvPr>
            <p:ph type="sldNum" sz="quarter" idx="12"/>
          </p:nvPr>
        </p:nvSpPr>
        <p:spPr/>
        <p:txBody>
          <a:bodyPr/>
          <a:lstStyle>
            <a:lvl1pPr>
              <a:defRPr/>
            </a:lvl1pPr>
          </a:lstStyle>
          <a:p>
            <a:pPr>
              <a:defRPr/>
            </a:pPr>
            <a:fld id="{BD495D68-B28A-4780-875A-CDC373094239}" type="slidenum">
              <a:rPr lang="en-US"/>
              <a:pPr>
                <a:defRPr/>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r>
              <a:rPr lang="en-US"/>
              <a:t>Igor Koutsenok, MD, 2012</a:t>
            </a:r>
          </a:p>
        </p:txBody>
      </p:sp>
      <p:sp>
        <p:nvSpPr>
          <p:cNvPr id="7" name="Slide Number Placeholder 17"/>
          <p:cNvSpPr>
            <a:spLocks noGrp="1"/>
          </p:cNvSpPr>
          <p:nvPr>
            <p:ph type="sldNum" sz="quarter" idx="12"/>
          </p:nvPr>
        </p:nvSpPr>
        <p:spPr/>
        <p:txBody>
          <a:bodyPr/>
          <a:lstStyle>
            <a:lvl1pPr>
              <a:defRPr/>
            </a:lvl1pPr>
          </a:lstStyle>
          <a:p>
            <a:pPr>
              <a:defRPr/>
            </a:pPr>
            <a:fld id="{500383CF-463E-41B2-ADD6-027AE2BB5EED}" type="slidenum">
              <a:rPr lang="en-US"/>
              <a:pPr>
                <a:defRPr/>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r>
              <a:rPr lang="en-US"/>
              <a:t>Igor Koutsenok, MD, 2012</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2FF452A-7099-4129-BA78-9D1A6F28E812}" type="slidenum">
              <a:rPr lang="en-US"/>
              <a:pPr>
                <a:defRPr/>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US"/>
              <a:t>Igor Koutsenok, MD, 2012</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750C49F-4891-41E4-A91A-303620873C3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849" r:id="rId1"/>
    <p:sldLayoutId id="2147484841" r:id="rId2"/>
    <p:sldLayoutId id="2147484850" r:id="rId3"/>
    <p:sldLayoutId id="2147484842" r:id="rId4"/>
    <p:sldLayoutId id="2147484843" r:id="rId5"/>
    <p:sldLayoutId id="2147484844" r:id="rId6"/>
    <p:sldLayoutId id="2147484845" r:id="rId7"/>
    <p:sldLayoutId id="2147484846" r:id="rId8"/>
    <p:sldLayoutId id="2147484851" r:id="rId9"/>
    <p:sldLayoutId id="2147484847" r:id="rId10"/>
    <p:sldLayoutId id="2147484848" r:id="rId11"/>
    <p:sldLayoutId id="2147484852" r:id="rId12"/>
    <p:sldLayoutId id="2147484853" r:id="rId13"/>
  </p:sldLayoutIdLst>
  <p:transition advClick="0"/>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533400"/>
            <a:ext cx="8839200" cy="4800600"/>
          </a:xfrm>
        </p:spPr>
        <p:txBody>
          <a:bodyPr>
            <a:normAutofit fontScale="90000"/>
          </a:bodyPr>
          <a:lstStyle/>
          <a:p>
            <a:pPr algn="ctr" eaLnBrk="1" fontAlgn="auto" hangingPunct="1">
              <a:spcAft>
                <a:spcPts val="0"/>
              </a:spcAft>
              <a:defRPr/>
            </a:pPr>
            <a:br>
              <a:rPr lang="en-US" sz="6400" dirty="0">
                <a:solidFill>
                  <a:srgbClr val="060606"/>
                </a:solidFill>
              </a:rPr>
            </a:br>
            <a:br>
              <a:rPr lang="en-US" sz="6400" dirty="0">
                <a:solidFill>
                  <a:srgbClr val="060606"/>
                </a:solidFill>
              </a:rPr>
            </a:br>
            <a:r>
              <a:rPr lang="en-US" sz="6000" dirty="0">
                <a:solidFill>
                  <a:schemeClr val="tx1">
                    <a:lumMod val="95000"/>
                  </a:schemeClr>
                </a:solidFill>
                <a:latin typeface="+mn-lt"/>
              </a:rPr>
              <a:t>Addressing Motivation for Change:</a:t>
            </a:r>
            <a:br>
              <a:rPr lang="en-US" sz="6000" dirty="0">
                <a:solidFill>
                  <a:schemeClr val="tx1">
                    <a:lumMod val="95000"/>
                  </a:schemeClr>
                </a:solidFill>
                <a:latin typeface="+mn-lt"/>
              </a:rPr>
            </a:br>
            <a:br>
              <a:rPr lang="en-US" sz="4900" dirty="0">
                <a:solidFill>
                  <a:schemeClr val="tx1">
                    <a:lumMod val="95000"/>
                  </a:schemeClr>
                </a:solidFill>
                <a:latin typeface="+mn-lt"/>
              </a:rPr>
            </a:br>
            <a:r>
              <a:rPr lang="en-US" sz="3600" dirty="0">
                <a:solidFill>
                  <a:schemeClr val="tx1">
                    <a:lumMod val="95000"/>
                  </a:schemeClr>
                </a:solidFill>
                <a:latin typeface="+mn-lt"/>
              </a:rPr>
              <a:t>Introduction to Motivational </a:t>
            </a:r>
            <a:br>
              <a:rPr lang="en-US" sz="3600" dirty="0">
                <a:solidFill>
                  <a:schemeClr val="tx1">
                    <a:lumMod val="95000"/>
                  </a:schemeClr>
                </a:solidFill>
                <a:latin typeface="+mn-lt"/>
              </a:rPr>
            </a:br>
            <a:r>
              <a:rPr lang="en-US" sz="3600" dirty="0">
                <a:solidFill>
                  <a:schemeClr val="tx1">
                    <a:lumMod val="95000"/>
                  </a:schemeClr>
                </a:solidFill>
                <a:latin typeface="+mn-lt"/>
              </a:rPr>
              <a:t>Interviewing</a:t>
            </a:r>
            <a:br>
              <a:rPr lang="en-US" sz="5300" dirty="0">
                <a:solidFill>
                  <a:schemeClr val="bg1"/>
                </a:solidFill>
              </a:rPr>
            </a:br>
            <a:endParaRPr lang="en-US" sz="6400" dirty="0">
              <a:solidFill>
                <a:schemeClr val="bg1"/>
              </a:solidFill>
            </a:endParaRPr>
          </a:p>
        </p:txBody>
      </p:sp>
      <p:sp>
        <p:nvSpPr>
          <p:cNvPr id="7" name="TextBox 6"/>
          <p:cNvSpPr txBox="1"/>
          <p:nvPr/>
        </p:nvSpPr>
        <p:spPr>
          <a:xfrm>
            <a:off x="228600" y="5105400"/>
            <a:ext cx="8686800" cy="1538883"/>
          </a:xfrm>
          <a:prstGeom prst="rect">
            <a:avLst/>
          </a:prstGeom>
          <a:noFill/>
        </p:spPr>
        <p:txBody>
          <a:bodyPr wrap="square">
            <a:spAutoFit/>
          </a:bodyPr>
          <a:lstStyle/>
          <a:p>
            <a:pPr algn="r">
              <a:defRPr/>
            </a:pPr>
            <a:r>
              <a:rPr lang="en-US" sz="2400" dirty="0">
                <a:solidFill>
                  <a:schemeClr val="tx1">
                    <a:lumMod val="95000"/>
                  </a:schemeClr>
                </a:solidFill>
              </a:rPr>
              <a:t>Igor Koutsenok, MD, </a:t>
            </a:r>
          </a:p>
          <a:p>
            <a:pPr algn="r">
              <a:defRPr/>
            </a:pPr>
            <a:r>
              <a:rPr lang="en-US" sz="1800" dirty="0">
                <a:solidFill>
                  <a:schemeClr val="tx1">
                    <a:lumMod val="95000"/>
                  </a:schemeClr>
                </a:solidFill>
              </a:rPr>
              <a:t>Professor of Psychiatry</a:t>
            </a:r>
          </a:p>
          <a:p>
            <a:pPr algn="r">
              <a:defRPr/>
            </a:pPr>
            <a:r>
              <a:rPr lang="en-US" sz="1800" dirty="0">
                <a:solidFill>
                  <a:schemeClr val="tx1">
                    <a:lumMod val="95000"/>
                  </a:schemeClr>
                </a:solidFill>
              </a:rPr>
              <a:t>University of California San Diego, Department of Psychiatry </a:t>
            </a:r>
          </a:p>
          <a:p>
            <a:pPr algn="ctr">
              <a:defRPr/>
            </a:pPr>
            <a:endParaRPr lang="en-US" sz="2000" b="0" dirty="0">
              <a:solidFill>
                <a:schemeClr val="tx1">
                  <a:lumMod val="95000"/>
                </a:schemeClr>
              </a:solidFill>
            </a:endParaRPr>
          </a:p>
          <a:p>
            <a:pPr algn="ctr">
              <a:defRPr/>
            </a:pPr>
            <a:r>
              <a:rPr lang="en-US" sz="1400" b="0" dirty="0">
                <a:solidFill>
                  <a:schemeClr val="tx1">
                    <a:lumMod val="95000"/>
                  </a:schemeClr>
                </a:solidFill>
              </a:rPr>
              <a:t>2019</a:t>
            </a:r>
            <a:endParaRPr lang="en-US" sz="1200" b="0" dirty="0">
              <a:solidFill>
                <a:schemeClr val="tx1">
                  <a:lumMod val="95000"/>
                </a:schemeClr>
              </a:solidFill>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16933"/>
            <a:ext cx="8534400" cy="944562"/>
          </a:xfrm>
        </p:spPr>
        <p:txBody>
          <a:bodyPr/>
          <a:lstStyle/>
          <a:p>
            <a:pPr algn="ctr"/>
            <a:r>
              <a:rPr lang="en-US" dirty="0"/>
              <a:t>Part 2</a:t>
            </a:r>
          </a:p>
        </p:txBody>
      </p:sp>
      <p:sp>
        <p:nvSpPr>
          <p:cNvPr id="14339" name="Rectangle 3"/>
          <p:cNvSpPr>
            <a:spLocks noGrp="1" noChangeArrowheads="1"/>
          </p:cNvSpPr>
          <p:nvPr>
            <p:ph idx="1"/>
          </p:nvPr>
        </p:nvSpPr>
        <p:spPr>
          <a:xfrm>
            <a:off x="228600" y="990600"/>
            <a:ext cx="8763000" cy="5181600"/>
          </a:xfrm>
        </p:spPr>
        <p:txBody>
          <a:bodyPr/>
          <a:lstStyle/>
          <a:p>
            <a:pPr marL="533400" indent="-533400">
              <a:lnSpc>
                <a:spcPct val="90000"/>
              </a:lnSpc>
            </a:pPr>
            <a:r>
              <a:rPr lang="en-US" sz="2800" dirty="0">
                <a:solidFill>
                  <a:schemeClr val="tx1"/>
                </a:solidFill>
                <a:latin typeface="Arial"/>
                <a:cs typeface="Arial"/>
              </a:rPr>
              <a:t>Client</a:t>
            </a:r>
          </a:p>
          <a:p>
            <a:pPr marL="457200" lvl="1" indent="0">
              <a:lnSpc>
                <a:spcPct val="90000"/>
              </a:lnSpc>
              <a:buNone/>
            </a:pPr>
            <a:r>
              <a:rPr lang="en-US" sz="2500" dirty="0">
                <a:latin typeface="Arial"/>
                <a:cs typeface="Arial"/>
              </a:rPr>
              <a:t>“Something I’ve been thinking about changing is</a:t>
            </a:r>
            <a:r>
              <a:rPr lang="is-IS" sz="2500" dirty="0">
                <a:latin typeface="Arial"/>
                <a:cs typeface="Arial"/>
              </a:rPr>
              <a:t>…”</a:t>
            </a:r>
            <a:endParaRPr lang="en-US" sz="2500" dirty="0">
              <a:latin typeface="Arial"/>
              <a:cs typeface="Arial"/>
            </a:endParaRPr>
          </a:p>
          <a:p>
            <a:pPr marL="533400" indent="-533400">
              <a:lnSpc>
                <a:spcPct val="90000"/>
              </a:lnSpc>
            </a:pPr>
            <a:r>
              <a:rPr lang="en-US" sz="2800" dirty="0">
                <a:solidFill>
                  <a:schemeClr val="tx1"/>
                </a:solidFill>
                <a:latin typeface="Arial"/>
                <a:cs typeface="Arial"/>
              </a:rPr>
              <a:t>Counselor</a:t>
            </a:r>
          </a:p>
          <a:p>
            <a:pPr marL="914400" lvl="1" indent="-457200">
              <a:lnSpc>
                <a:spcPct val="90000"/>
              </a:lnSpc>
              <a:buFontTx/>
              <a:buNone/>
            </a:pPr>
            <a:r>
              <a:rPr lang="en-US" sz="2500" b="1" dirty="0">
                <a:latin typeface="Arial"/>
                <a:cs typeface="Arial"/>
              </a:rPr>
              <a:t>Ask, and listen with interest. Give no advise:</a:t>
            </a:r>
          </a:p>
          <a:p>
            <a:pPr marL="914400" lvl="1" indent="-457200">
              <a:lnSpc>
                <a:spcPct val="90000"/>
              </a:lnSpc>
              <a:buFontTx/>
              <a:buAutoNum type="arabicPeriod"/>
            </a:pPr>
            <a:r>
              <a:rPr lang="en-US" sz="2500" dirty="0">
                <a:latin typeface="Arial"/>
                <a:cs typeface="Arial"/>
              </a:rPr>
              <a:t>What do you think you will like about making this change? </a:t>
            </a:r>
          </a:p>
          <a:p>
            <a:pPr marL="914400" lvl="1" indent="-457200">
              <a:lnSpc>
                <a:spcPct val="90000"/>
              </a:lnSpc>
              <a:buFontTx/>
              <a:buAutoNum type="arabicPeriod"/>
            </a:pPr>
            <a:r>
              <a:rPr lang="en-US" sz="2500" dirty="0">
                <a:latin typeface="Arial"/>
                <a:cs typeface="Arial"/>
              </a:rPr>
              <a:t>How might you go about it, in order to succeed? </a:t>
            </a:r>
          </a:p>
          <a:p>
            <a:pPr marL="914400" lvl="1" indent="-457200">
              <a:lnSpc>
                <a:spcPct val="90000"/>
              </a:lnSpc>
              <a:buFontTx/>
              <a:buAutoNum type="arabicPeriod"/>
            </a:pPr>
            <a:r>
              <a:rPr lang="en-US" sz="2500" dirty="0">
                <a:latin typeface="Arial"/>
                <a:cs typeface="Arial"/>
              </a:rPr>
              <a:t>What are the three best reasons to do it? </a:t>
            </a:r>
          </a:p>
          <a:p>
            <a:pPr marL="914400" lvl="1" indent="-457200">
              <a:lnSpc>
                <a:spcPct val="90000"/>
              </a:lnSpc>
              <a:buFontTx/>
              <a:buAutoNum type="arabicPeriod"/>
            </a:pPr>
            <a:r>
              <a:rPr lang="en-US" sz="2500" dirty="0">
                <a:latin typeface="Arial"/>
                <a:cs typeface="Arial"/>
              </a:rPr>
              <a:t>What will happen if you don’t make this change? </a:t>
            </a:r>
          </a:p>
          <a:p>
            <a:pPr marL="914400" lvl="1" indent="-457200">
              <a:lnSpc>
                <a:spcPct val="90000"/>
              </a:lnSpc>
              <a:buFontTx/>
              <a:buAutoNum type="arabicPeriod"/>
            </a:pPr>
            <a:endParaRPr lang="en-US" sz="2500" dirty="0">
              <a:latin typeface="Arial"/>
              <a:cs typeface="Arial"/>
            </a:endParaRPr>
          </a:p>
          <a:p>
            <a:pPr marL="0" indent="-282575"/>
            <a:r>
              <a:rPr lang="en-US" sz="2400" dirty="0">
                <a:solidFill>
                  <a:srgbClr val="000000"/>
                </a:solidFill>
                <a:latin typeface="Arial"/>
                <a:cs typeface="Arial"/>
              </a:rPr>
              <a:t>Summarize what you heard.</a:t>
            </a:r>
          </a:p>
          <a:p>
            <a:pPr marL="0" indent="-282575"/>
            <a:r>
              <a:rPr lang="en-US" sz="2400" dirty="0">
                <a:solidFill>
                  <a:srgbClr val="000000"/>
                </a:solidFill>
                <a:latin typeface="Arial"/>
                <a:cs typeface="Arial"/>
              </a:rPr>
              <a:t>Ask: “What will you do next?”</a:t>
            </a:r>
          </a:p>
          <a:p>
            <a:pPr marL="457200" lvl="1" indent="0">
              <a:lnSpc>
                <a:spcPct val="90000"/>
              </a:lnSpc>
              <a:buNone/>
            </a:pPr>
            <a:endParaRPr lang="en-US" sz="2500" dirty="0"/>
          </a:p>
        </p:txBody>
      </p:sp>
    </p:spTree>
    <p:extLst>
      <p:ext uri="{BB962C8B-B14F-4D97-AF65-F5344CB8AC3E}">
        <p14:creationId xmlns:p14="http://schemas.microsoft.com/office/powerpoint/2010/main" val="29532568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838200"/>
          </a:xfrm>
          <a:prstGeom prst="rect">
            <a:avLst/>
          </a:prstGeom>
          <a:noFill/>
          <a:ln w="9525">
            <a:noFill/>
            <a:miter lim="800000"/>
            <a:headEnd/>
            <a:tailEnd/>
          </a:ln>
        </p:spPr>
        <p:txBody>
          <a:bodyPr lIns="92075" tIns="46038" rIns="92075" bIns="46038" anchor="ctr"/>
          <a:lstStyle/>
          <a:p>
            <a:pPr algn="ctr"/>
            <a:r>
              <a:rPr kumimoji="1" lang="en-US" sz="3600" b="0" dirty="0">
                <a:solidFill>
                  <a:schemeClr val="tx1"/>
                </a:solidFill>
                <a:latin typeface="Palatino Linotype" pitchFamily="18" charset="0"/>
              </a:rPr>
              <a:t>The Wheel </a:t>
            </a:r>
            <a:r>
              <a:rPr kumimoji="1" lang="en-US" b="0" dirty="0">
                <a:solidFill>
                  <a:schemeClr val="tx1"/>
                </a:solidFill>
                <a:latin typeface="Palatino Linotype" pitchFamily="18" charset="0"/>
              </a:rPr>
              <a:t>of</a:t>
            </a:r>
            <a:r>
              <a:rPr kumimoji="1" lang="en-US" sz="3600" b="0" dirty="0">
                <a:solidFill>
                  <a:schemeClr val="tx1"/>
                </a:solidFill>
                <a:latin typeface="Palatino Linotype" pitchFamily="18" charset="0"/>
              </a:rPr>
              <a:t> Change</a:t>
            </a:r>
          </a:p>
        </p:txBody>
      </p:sp>
      <p:sp>
        <p:nvSpPr>
          <p:cNvPr id="51203" name="Oval 3"/>
          <p:cNvSpPr>
            <a:spLocks noChangeArrowheads="1"/>
          </p:cNvSpPr>
          <p:nvPr/>
        </p:nvSpPr>
        <p:spPr bwMode="auto">
          <a:xfrm>
            <a:off x="2057400" y="1214438"/>
            <a:ext cx="5075238" cy="4857750"/>
          </a:xfrm>
          <a:prstGeom prst="ellipse">
            <a:avLst/>
          </a:prstGeom>
          <a:solidFill>
            <a:srgbClr val="00CCCC">
              <a:alpha val="50195"/>
            </a:srgbClr>
          </a:solidFill>
          <a:ln w="152400">
            <a:solidFill>
              <a:schemeClr val="tx1"/>
            </a:solidFill>
            <a:round/>
            <a:headEnd/>
            <a:tailEnd/>
          </a:ln>
        </p:spPr>
        <p:txBody>
          <a:bodyPr wrap="none" anchor="ctr"/>
          <a:lstStyle/>
          <a:p>
            <a:endParaRPr lang="en-US"/>
          </a:p>
        </p:txBody>
      </p:sp>
      <p:sp>
        <p:nvSpPr>
          <p:cNvPr id="51204" name="Line 4"/>
          <p:cNvSpPr>
            <a:spLocks noChangeShapeType="1"/>
          </p:cNvSpPr>
          <p:nvPr/>
        </p:nvSpPr>
        <p:spPr bwMode="auto">
          <a:xfrm flipH="1">
            <a:off x="3962400" y="1285875"/>
            <a:ext cx="1219200" cy="4714875"/>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51205" name="Line 5"/>
          <p:cNvSpPr>
            <a:spLocks noChangeShapeType="1"/>
          </p:cNvSpPr>
          <p:nvPr/>
        </p:nvSpPr>
        <p:spPr bwMode="auto">
          <a:xfrm flipH="1">
            <a:off x="2133600" y="3000375"/>
            <a:ext cx="4953000" cy="1214438"/>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51206" name="Line 6"/>
          <p:cNvSpPr>
            <a:spLocks noChangeShapeType="1"/>
          </p:cNvSpPr>
          <p:nvPr/>
        </p:nvSpPr>
        <p:spPr bwMode="auto">
          <a:xfrm>
            <a:off x="2743200" y="2000250"/>
            <a:ext cx="3733800" cy="3286125"/>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51207" name="Rectangle 7"/>
          <p:cNvSpPr>
            <a:spLocks noChangeArrowheads="1"/>
          </p:cNvSpPr>
          <p:nvPr/>
        </p:nvSpPr>
        <p:spPr bwMode="auto">
          <a:xfrm>
            <a:off x="3505200" y="1714500"/>
            <a:ext cx="1071563" cy="369888"/>
          </a:xfrm>
          <a:prstGeom prst="rect">
            <a:avLst/>
          </a:prstGeom>
          <a:noFill/>
          <a:ln w="9525">
            <a:noFill/>
            <a:miter lim="800000"/>
            <a:headEnd/>
            <a:tailEnd/>
          </a:ln>
        </p:spPr>
        <p:txBody>
          <a:bodyPr wrap="none" lIns="92075" tIns="46038" rIns="92075" bIns="46038">
            <a:spAutoFit/>
          </a:bodyPr>
          <a:lstStyle/>
          <a:p>
            <a:pPr eaLnBrk="0" hangingPunct="0"/>
            <a:r>
              <a:rPr lang="en-US" sz="1800">
                <a:latin typeface="Arial" pitchFamily="34" charset="0"/>
              </a:rPr>
              <a:t>Relapse</a:t>
            </a:r>
          </a:p>
        </p:txBody>
      </p:sp>
      <p:sp>
        <p:nvSpPr>
          <p:cNvPr id="51208" name="Rectangle 8"/>
          <p:cNvSpPr>
            <a:spLocks noChangeArrowheads="1"/>
          </p:cNvSpPr>
          <p:nvPr/>
        </p:nvSpPr>
        <p:spPr bwMode="auto">
          <a:xfrm>
            <a:off x="5029200" y="2214563"/>
            <a:ext cx="1763713" cy="647700"/>
          </a:xfrm>
          <a:prstGeom prst="rect">
            <a:avLst/>
          </a:prstGeom>
          <a:noFill/>
          <a:ln w="9525">
            <a:noFill/>
            <a:miter lim="800000"/>
            <a:headEnd/>
            <a:tailEnd/>
          </a:ln>
        </p:spPr>
        <p:txBody>
          <a:bodyPr wrap="none" lIns="92075" tIns="46038" rIns="92075" bIns="46038">
            <a:spAutoFit/>
          </a:bodyPr>
          <a:lstStyle/>
          <a:p>
            <a:pPr algn="ctr" eaLnBrk="0" hangingPunct="0"/>
            <a:r>
              <a:rPr lang="en-US" sz="1800">
                <a:latin typeface="Arial" pitchFamily="34" charset="0"/>
              </a:rPr>
              <a:t>Pre-</a:t>
            </a:r>
          </a:p>
          <a:p>
            <a:pPr algn="ctr" eaLnBrk="0" hangingPunct="0"/>
            <a:r>
              <a:rPr lang="en-US" sz="1800">
                <a:latin typeface="Arial" pitchFamily="34" charset="0"/>
              </a:rPr>
              <a:t>contemplation</a:t>
            </a:r>
          </a:p>
        </p:txBody>
      </p:sp>
      <p:sp>
        <p:nvSpPr>
          <p:cNvPr id="51209" name="Rectangle 9"/>
          <p:cNvSpPr>
            <a:spLocks noChangeArrowheads="1"/>
          </p:cNvSpPr>
          <p:nvPr/>
        </p:nvSpPr>
        <p:spPr bwMode="auto">
          <a:xfrm>
            <a:off x="5181600" y="3786188"/>
            <a:ext cx="1801813" cy="369887"/>
          </a:xfrm>
          <a:prstGeom prst="rect">
            <a:avLst/>
          </a:prstGeom>
          <a:noFill/>
          <a:ln w="9525">
            <a:noFill/>
            <a:miter lim="800000"/>
            <a:headEnd/>
            <a:tailEnd/>
          </a:ln>
        </p:spPr>
        <p:txBody>
          <a:bodyPr wrap="none" lIns="92075" tIns="46038" rIns="92075" bIns="46038">
            <a:spAutoFit/>
          </a:bodyPr>
          <a:lstStyle/>
          <a:p>
            <a:pPr eaLnBrk="0" hangingPunct="0"/>
            <a:r>
              <a:rPr lang="en-US" sz="1800">
                <a:latin typeface="Arial" pitchFamily="34" charset="0"/>
              </a:rPr>
              <a:t>Contemplation</a:t>
            </a:r>
          </a:p>
        </p:txBody>
      </p:sp>
      <p:sp>
        <p:nvSpPr>
          <p:cNvPr id="51210" name="Rectangle 10"/>
          <p:cNvSpPr>
            <a:spLocks noChangeArrowheads="1"/>
          </p:cNvSpPr>
          <p:nvPr/>
        </p:nvSpPr>
        <p:spPr bwMode="auto">
          <a:xfrm>
            <a:off x="4267200" y="5000625"/>
            <a:ext cx="1454150" cy="366713"/>
          </a:xfrm>
          <a:prstGeom prst="rect">
            <a:avLst/>
          </a:prstGeom>
          <a:noFill/>
          <a:ln w="9525">
            <a:noFill/>
            <a:miter lim="800000"/>
            <a:headEnd/>
            <a:tailEnd/>
          </a:ln>
        </p:spPr>
        <p:txBody>
          <a:bodyPr wrap="none" lIns="92075" tIns="46038" rIns="92075" bIns="46038">
            <a:spAutoFit/>
          </a:bodyPr>
          <a:lstStyle/>
          <a:p>
            <a:pPr eaLnBrk="0" hangingPunct="0"/>
            <a:r>
              <a:rPr lang="en-US" sz="1800">
                <a:latin typeface="Arial" pitchFamily="34" charset="0"/>
              </a:rPr>
              <a:t>Preparation</a:t>
            </a:r>
          </a:p>
        </p:txBody>
      </p:sp>
      <p:sp>
        <p:nvSpPr>
          <p:cNvPr id="51211" name="Rectangle 11"/>
          <p:cNvSpPr>
            <a:spLocks noChangeArrowheads="1"/>
          </p:cNvSpPr>
          <p:nvPr/>
        </p:nvSpPr>
        <p:spPr bwMode="auto">
          <a:xfrm>
            <a:off x="2362200" y="3214688"/>
            <a:ext cx="1584325" cy="369887"/>
          </a:xfrm>
          <a:prstGeom prst="rect">
            <a:avLst/>
          </a:prstGeom>
          <a:noFill/>
          <a:ln w="9525">
            <a:noFill/>
            <a:miter lim="800000"/>
            <a:headEnd/>
            <a:tailEnd/>
          </a:ln>
        </p:spPr>
        <p:txBody>
          <a:bodyPr wrap="none" lIns="92075" tIns="46038" rIns="92075" bIns="46038">
            <a:spAutoFit/>
          </a:bodyPr>
          <a:lstStyle/>
          <a:p>
            <a:pPr eaLnBrk="0" hangingPunct="0"/>
            <a:r>
              <a:rPr lang="en-US" sz="1800">
                <a:latin typeface="Arial" pitchFamily="34" charset="0"/>
              </a:rPr>
              <a:t>Maintenance</a:t>
            </a:r>
          </a:p>
        </p:txBody>
      </p:sp>
      <p:sp>
        <p:nvSpPr>
          <p:cNvPr id="51212" name="Rectangle 12"/>
          <p:cNvSpPr>
            <a:spLocks noChangeArrowheads="1"/>
          </p:cNvSpPr>
          <p:nvPr/>
        </p:nvSpPr>
        <p:spPr bwMode="auto">
          <a:xfrm>
            <a:off x="2879725" y="4614863"/>
            <a:ext cx="904875" cy="369887"/>
          </a:xfrm>
          <a:prstGeom prst="rect">
            <a:avLst/>
          </a:prstGeom>
          <a:noFill/>
          <a:ln w="9525">
            <a:noFill/>
            <a:miter lim="800000"/>
            <a:headEnd/>
            <a:tailEnd/>
          </a:ln>
        </p:spPr>
        <p:txBody>
          <a:bodyPr wrap="none" lIns="92075" tIns="46038" rIns="92075" bIns="46038">
            <a:spAutoFit/>
          </a:bodyPr>
          <a:lstStyle/>
          <a:p>
            <a:pPr eaLnBrk="0" hangingPunct="0"/>
            <a:r>
              <a:rPr lang="en-US" sz="1800">
                <a:latin typeface="Arial" pitchFamily="34" charset="0"/>
              </a:rPr>
              <a:t>Action</a:t>
            </a:r>
          </a:p>
        </p:txBody>
      </p:sp>
      <p:sp>
        <p:nvSpPr>
          <p:cNvPr id="51213" name="Rectangle 13"/>
          <p:cNvSpPr>
            <a:spLocks noChangeArrowheads="1"/>
          </p:cNvSpPr>
          <p:nvPr/>
        </p:nvSpPr>
        <p:spPr bwMode="auto">
          <a:xfrm>
            <a:off x="1066800" y="1371600"/>
            <a:ext cx="1711325" cy="647700"/>
          </a:xfrm>
          <a:prstGeom prst="rect">
            <a:avLst/>
          </a:prstGeom>
          <a:noFill/>
          <a:ln w="9525">
            <a:noFill/>
            <a:miter lim="800000"/>
            <a:headEnd/>
            <a:tailEnd/>
          </a:ln>
        </p:spPr>
        <p:txBody>
          <a:bodyPr wrap="none" lIns="92075" tIns="46038" rIns="92075" bIns="46038">
            <a:spAutoFit/>
          </a:bodyPr>
          <a:lstStyle/>
          <a:p>
            <a:pPr algn="ctr" eaLnBrk="0" hangingPunct="0"/>
            <a:r>
              <a:rPr lang="en-US" sz="1800">
                <a:latin typeface="Arial" pitchFamily="34" charset="0"/>
              </a:rPr>
              <a:t>PERMANENT </a:t>
            </a:r>
          </a:p>
          <a:p>
            <a:pPr algn="ctr" eaLnBrk="0" hangingPunct="0"/>
            <a:r>
              <a:rPr lang="en-US" sz="1800">
                <a:latin typeface="Arial" pitchFamily="34" charset="0"/>
              </a:rPr>
              <a:t>EXIT</a:t>
            </a:r>
          </a:p>
        </p:txBody>
      </p:sp>
      <p:sp>
        <p:nvSpPr>
          <p:cNvPr id="51214" name="Rectangle 14"/>
          <p:cNvSpPr>
            <a:spLocks noChangeArrowheads="1"/>
          </p:cNvSpPr>
          <p:nvPr/>
        </p:nvSpPr>
        <p:spPr bwMode="auto">
          <a:xfrm>
            <a:off x="7010400" y="1143000"/>
            <a:ext cx="1031875" cy="647700"/>
          </a:xfrm>
          <a:prstGeom prst="rect">
            <a:avLst/>
          </a:prstGeom>
          <a:noFill/>
          <a:ln w="9525">
            <a:noFill/>
            <a:miter lim="800000"/>
            <a:headEnd/>
            <a:tailEnd/>
          </a:ln>
        </p:spPr>
        <p:txBody>
          <a:bodyPr wrap="none" lIns="92075" tIns="46038" rIns="92075" bIns="46038">
            <a:spAutoFit/>
          </a:bodyPr>
          <a:lstStyle/>
          <a:p>
            <a:pPr algn="ctr" eaLnBrk="0" hangingPunct="0"/>
            <a:r>
              <a:rPr lang="en-US" sz="1800">
                <a:latin typeface="Arial" pitchFamily="34" charset="0"/>
              </a:rPr>
              <a:t>ENTER </a:t>
            </a:r>
          </a:p>
          <a:p>
            <a:pPr algn="ctr" eaLnBrk="0" hangingPunct="0"/>
            <a:r>
              <a:rPr lang="en-US" sz="1800">
                <a:latin typeface="Arial" pitchFamily="34" charset="0"/>
              </a:rPr>
              <a:t>HERE</a:t>
            </a:r>
          </a:p>
        </p:txBody>
      </p:sp>
      <p:sp>
        <p:nvSpPr>
          <p:cNvPr id="51215" name="Line 15"/>
          <p:cNvSpPr>
            <a:spLocks noChangeShapeType="1"/>
          </p:cNvSpPr>
          <p:nvPr/>
        </p:nvSpPr>
        <p:spPr bwMode="auto">
          <a:xfrm flipH="1">
            <a:off x="5943600" y="1506538"/>
            <a:ext cx="838200" cy="708025"/>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16" name="Rectangle 16"/>
          <p:cNvSpPr>
            <a:spLocks noChangeArrowheads="1"/>
          </p:cNvSpPr>
          <p:nvPr/>
        </p:nvSpPr>
        <p:spPr bwMode="auto">
          <a:xfrm>
            <a:off x="7086600" y="6000750"/>
            <a:ext cx="1663700" cy="215900"/>
          </a:xfrm>
          <a:prstGeom prst="rect">
            <a:avLst/>
          </a:prstGeom>
          <a:noFill/>
          <a:ln w="9525">
            <a:noFill/>
            <a:miter lim="800000"/>
            <a:headEnd/>
            <a:tailEnd/>
          </a:ln>
        </p:spPr>
        <p:txBody>
          <a:bodyPr wrap="none" lIns="92075" tIns="46038" rIns="92075" bIns="46038">
            <a:spAutoFit/>
          </a:bodyPr>
          <a:lstStyle/>
          <a:p>
            <a:pPr eaLnBrk="0" hangingPunct="0"/>
            <a:r>
              <a:rPr lang="en-US" sz="800" b="0">
                <a:latin typeface="Arial" pitchFamily="34" charset="0"/>
              </a:rPr>
              <a:t>Prochaska &amp; DiClemente (1986)</a:t>
            </a:r>
          </a:p>
        </p:txBody>
      </p:sp>
      <p:sp>
        <p:nvSpPr>
          <p:cNvPr id="51217" name="Line 17"/>
          <p:cNvSpPr>
            <a:spLocks noChangeShapeType="1"/>
          </p:cNvSpPr>
          <p:nvPr/>
        </p:nvSpPr>
        <p:spPr bwMode="auto">
          <a:xfrm rot="900000">
            <a:off x="4724400" y="1571625"/>
            <a:ext cx="91440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18" name="Line 18"/>
          <p:cNvSpPr>
            <a:spLocks noChangeShapeType="1"/>
          </p:cNvSpPr>
          <p:nvPr/>
        </p:nvSpPr>
        <p:spPr bwMode="auto">
          <a:xfrm rot="4200000">
            <a:off x="6276975" y="3214688"/>
            <a:ext cx="85725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19" name="Line 19"/>
          <p:cNvSpPr>
            <a:spLocks noChangeShapeType="1"/>
          </p:cNvSpPr>
          <p:nvPr/>
        </p:nvSpPr>
        <p:spPr bwMode="auto">
          <a:xfrm rot="7800000">
            <a:off x="5743575" y="5143500"/>
            <a:ext cx="85725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20" name="Line 20"/>
          <p:cNvSpPr>
            <a:spLocks noChangeShapeType="1"/>
          </p:cNvSpPr>
          <p:nvPr/>
        </p:nvSpPr>
        <p:spPr bwMode="auto">
          <a:xfrm rot="-2700000">
            <a:off x="2590800" y="2143125"/>
            <a:ext cx="91440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21" name="Line 21"/>
          <p:cNvSpPr>
            <a:spLocks noChangeShapeType="1"/>
          </p:cNvSpPr>
          <p:nvPr/>
        </p:nvSpPr>
        <p:spPr bwMode="auto">
          <a:xfrm rot="-6600000">
            <a:off x="2009775" y="4071938"/>
            <a:ext cx="85725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22" name="Line 22"/>
          <p:cNvSpPr>
            <a:spLocks noChangeShapeType="1"/>
          </p:cNvSpPr>
          <p:nvPr/>
        </p:nvSpPr>
        <p:spPr bwMode="auto">
          <a:xfrm rot="-9600000">
            <a:off x="3505200" y="5643563"/>
            <a:ext cx="914400" cy="0"/>
          </a:xfrm>
          <a:prstGeom prst="line">
            <a:avLst/>
          </a:prstGeom>
          <a:noFill/>
          <a:ln w="50800">
            <a:solidFill>
              <a:schemeClr val="tx1"/>
            </a:solidFill>
            <a:round/>
            <a:headEnd type="none" w="sm" len="sm"/>
            <a:tailEnd type="triangle" w="med" len="lg"/>
          </a:ln>
        </p:spPr>
        <p:txBody>
          <a:bodyPr wrap="none" anchor="ctr"/>
          <a:lstStyle/>
          <a:p>
            <a:endParaRPr lang="en-US"/>
          </a:p>
        </p:txBody>
      </p:sp>
      <p:sp>
        <p:nvSpPr>
          <p:cNvPr id="51223" name="Line 23"/>
          <p:cNvSpPr>
            <a:spLocks noChangeShapeType="1"/>
          </p:cNvSpPr>
          <p:nvPr/>
        </p:nvSpPr>
        <p:spPr bwMode="auto">
          <a:xfrm rot="17400000" flipH="1">
            <a:off x="5090319" y="5658644"/>
            <a:ext cx="785812" cy="755650"/>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24" name="Line 24"/>
          <p:cNvSpPr>
            <a:spLocks noChangeShapeType="1"/>
          </p:cNvSpPr>
          <p:nvPr/>
        </p:nvSpPr>
        <p:spPr bwMode="auto">
          <a:xfrm rot="3600000" flipH="1">
            <a:off x="1738312" y="2403476"/>
            <a:ext cx="1095375" cy="69850"/>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25" name="Line 25"/>
          <p:cNvSpPr>
            <a:spLocks noChangeShapeType="1"/>
          </p:cNvSpPr>
          <p:nvPr/>
        </p:nvSpPr>
        <p:spPr bwMode="auto">
          <a:xfrm flipV="1">
            <a:off x="5867400" y="5715000"/>
            <a:ext cx="1143000" cy="714375"/>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26" name="Line 26"/>
          <p:cNvSpPr>
            <a:spLocks noChangeShapeType="1"/>
          </p:cNvSpPr>
          <p:nvPr/>
        </p:nvSpPr>
        <p:spPr bwMode="auto">
          <a:xfrm flipV="1">
            <a:off x="7086600" y="4429125"/>
            <a:ext cx="685800" cy="1214438"/>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27" name="Line 27"/>
          <p:cNvSpPr>
            <a:spLocks noChangeShapeType="1"/>
          </p:cNvSpPr>
          <p:nvPr/>
        </p:nvSpPr>
        <p:spPr bwMode="auto">
          <a:xfrm flipH="1" flipV="1">
            <a:off x="6934200" y="1571625"/>
            <a:ext cx="685800" cy="1285875"/>
          </a:xfrm>
          <a:prstGeom prst="line">
            <a:avLst/>
          </a:prstGeom>
          <a:noFill/>
          <a:ln w="50800">
            <a:solidFill>
              <a:schemeClr val="tx1"/>
            </a:solidFill>
            <a:round/>
            <a:headEnd type="oval" w="sm" len="sm"/>
            <a:tailEnd type="triangle" w="med" len="lg"/>
          </a:ln>
        </p:spPr>
        <p:txBody>
          <a:bodyPr wrap="none" anchor="ctr"/>
          <a:lstStyle/>
          <a:p>
            <a:endParaRPr lang="en-US"/>
          </a:p>
        </p:txBody>
      </p:sp>
      <p:sp>
        <p:nvSpPr>
          <p:cNvPr id="51228" name="Line 28"/>
          <p:cNvSpPr>
            <a:spLocks noChangeShapeType="1"/>
          </p:cNvSpPr>
          <p:nvPr/>
        </p:nvSpPr>
        <p:spPr bwMode="auto">
          <a:xfrm flipH="1" flipV="1">
            <a:off x="7696200" y="3000375"/>
            <a:ext cx="76200" cy="1285875"/>
          </a:xfrm>
          <a:prstGeom prst="line">
            <a:avLst/>
          </a:prstGeom>
          <a:noFill/>
          <a:ln w="50800">
            <a:solidFill>
              <a:schemeClr val="tx1"/>
            </a:solidFill>
            <a:round/>
            <a:headEnd type="oval" w="sm" len="sm"/>
            <a:tailEnd type="triangle" w="med" len="lg"/>
          </a:ln>
        </p:spPr>
        <p:txBody>
          <a:bodyPr wrap="none" anchor="ctr"/>
          <a:lstStyle/>
          <a:p>
            <a:endParaRPr lang="en-US"/>
          </a:p>
        </p:txBody>
      </p:sp>
    </p:spTree>
    <p:custDataLst>
      <p:tags r:id="rId1"/>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 </a:t>
            </a:r>
          </a:p>
        </p:txBody>
      </p:sp>
      <p:sp>
        <p:nvSpPr>
          <p:cNvPr id="52228" name="Rectangle 4"/>
          <p:cNvSpPr>
            <a:spLocks noGrp="1" noChangeArrowheads="1"/>
          </p:cNvSpPr>
          <p:nvPr>
            <p:ph type="body" sz="half" idx="2"/>
          </p:nvPr>
        </p:nvSpPr>
        <p:spPr>
          <a:xfrm>
            <a:off x="0" y="685800"/>
            <a:ext cx="4343400" cy="609600"/>
          </a:xfrm>
          <a:noFill/>
        </p:spPr>
        <p:txBody>
          <a:bodyPr>
            <a:normAutofit/>
          </a:bodyPr>
          <a:lstStyle/>
          <a:p>
            <a:pPr marL="0" indent="0" algn="ctr">
              <a:spcBef>
                <a:spcPts val="0"/>
              </a:spcBef>
              <a:buFont typeface="Wingdings" pitchFamily="2" charset="2"/>
              <a:buNone/>
            </a:pPr>
            <a:r>
              <a:rPr lang="en-US" sz="2800" dirty="0">
                <a:solidFill>
                  <a:srgbClr val="0B5395"/>
                </a:solidFill>
                <a:latin typeface="Arial" pitchFamily="34" charset="0"/>
                <a:cs typeface="Arial" pitchFamily="34" charset="0"/>
              </a:rPr>
              <a:t>Contemplation</a:t>
            </a:r>
          </a:p>
          <a:p>
            <a:pPr>
              <a:buFont typeface="Wingdings" pitchFamily="2" charset="2"/>
              <a:buNone/>
            </a:pPr>
            <a:endParaRPr lang="en-US" sz="4000" dirty="0">
              <a:solidFill>
                <a:srgbClr val="00CCFF"/>
              </a:solidFill>
            </a:endParaRPr>
          </a:p>
        </p:txBody>
      </p:sp>
      <p:sp>
        <p:nvSpPr>
          <p:cNvPr id="7" name="Rectangle 6"/>
          <p:cNvSpPr/>
          <p:nvPr/>
        </p:nvSpPr>
        <p:spPr>
          <a:xfrm>
            <a:off x="5105400" y="685800"/>
            <a:ext cx="3124200" cy="523220"/>
          </a:xfrm>
          <a:prstGeom prst="rect">
            <a:avLst/>
          </a:prstGeom>
        </p:spPr>
        <p:txBody>
          <a:bodyPr wrap="square">
            <a:spAutoFit/>
          </a:bodyPr>
          <a:lstStyle/>
          <a:p>
            <a:pPr algn="ctr">
              <a:spcBef>
                <a:spcPts val="0"/>
              </a:spcBef>
            </a:pPr>
            <a:r>
              <a:rPr lang="en-US" sz="2800" b="0" dirty="0">
                <a:solidFill>
                  <a:srgbClr val="0B5395"/>
                </a:solidFill>
                <a:latin typeface="Arial" pitchFamily="34" charset="0"/>
                <a:cs typeface="Arial" pitchFamily="34" charset="0"/>
              </a:rPr>
              <a:t>To Action</a:t>
            </a:r>
          </a:p>
        </p:txBody>
      </p:sp>
      <p:pic>
        <p:nvPicPr>
          <p:cNvPr id="5" name="ClipArt Placeholder 4" descr="IMG_3924.JPG"/>
          <p:cNvPicPr>
            <a:picLocks noGrp="1" noChangeAspect="1"/>
          </p:cNvPicPr>
          <p:nvPr>
            <p:ph type="clipArt" sz="half" idx="1"/>
          </p:nvPr>
        </p:nvPicPr>
        <p:blipFill rotWithShape="1">
          <a:blip r:embed="rId3" cstate="print">
            <a:extLst>
              <a:ext uri="{28A0092B-C50C-407E-A947-70E740481C1C}">
                <a14:useLocalDpi xmlns:a14="http://schemas.microsoft.com/office/drawing/2010/main" val="0"/>
              </a:ext>
            </a:extLst>
          </a:blip>
          <a:srcRect t="368" r="1166" b="10002"/>
          <a:stretch/>
        </p:blipFill>
        <p:spPr>
          <a:xfrm>
            <a:off x="152400" y="1219200"/>
            <a:ext cx="4229100" cy="5638800"/>
          </a:xfrm>
        </p:spPr>
      </p:pic>
      <p:sp>
        <p:nvSpPr>
          <p:cNvPr id="4" name="TextBox 3"/>
          <p:cNvSpPr txBox="1"/>
          <p:nvPr/>
        </p:nvSpPr>
        <p:spPr>
          <a:xfrm>
            <a:off x="457200" y="152400"/>
            <a:ext cx="8382000" cy="523220"/>
          </a:xfrm>
          <a:prstGeom prst="rect">
            <a:avLst/>
          </a:prstGeom>
          <a:noFill/>
        </p:spPr>
        <p:txBody>
          <a:bodyPr wrap="square" rtlCol="0">
            <a:spAutoFit/>
          </a:bodyPr>
          <a:lstStyle/>
          <a:p>
            <a:r>
              <a:rPr lang="en-US" sz="2800" dirty="0">
                <a:solidFill>
                  <a:srgbClr val="0B5395"/>
                </a:solidFill>
                <a:latin typeface="Arial"/>
                <a:cs typeface="Arial"/>
              </a:rPr>
              <a:t>So, what does it take to make a transition from</a:t>
            </a:r>
          </a:p>
        </p:txBody>
      </p:sp>
      <p:pic>
        <p:nvPicPr>
          <p:cNvPr id="3" name="Picture 2"/>
          <p:cNvPicPr>
            <a:picLocks noChangeAspect="1"/>
          </p:cNvPicPr>
          <p:nvPr/>
        </p:nvPicPr>
        <p:blipFill>
          <a:blip r:embed="rId4"/>
          <a:stretch>
            <a:fillRect/>
          </a:stretch>
        </p:blipFill>
        <p:spPr>
          <a:xfrm>
            <a:off x="4762500" y="1202267"/>
            <a:ext cx="4229100" cy="5638800"/>
          </a:xfrm>
          <a:prstGeom prst="rect">
            <a:avLst/>
          </a:prstGeom>
        </p:spPr>
      </p:pic>
    </p:spTree>
    <p:custDataLst>
      <p:tags r:id="rId1"/>
    </p:custDataLst>
    <p:extLst>
      <p:ext uri="{BB962C8B-B14F-4D97-AF65-F5344CB8AC3E}">
        <p14:creationId xmlns:p14="http://schemas.microsoft.com/office/powerpoint/2010/main" val="38009925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3600" dirty="0"/>
              <a:t>The probability for an individual to initiate and maintain a desirable behavioral change</a:t>
            </a:r>
          </a:p>
        </p:txBody>
      </p:sp>
      <p:sp>
        <p:nvSpPr>
          <p:cNvPr id="3" name="Title 2"/>
          <p:cNvSpPr>
            <a:spLocks noGrp="1"/>
          </p:cNvSpPr>
          <p:nvPr>
            <p:ph type="title"/>
          </p:nvPr>
        </p:nvSpPr>
        <p:spPr/>
        <p:txBody>
          <a:bodyPr/>
          <a:lstStyle/>
          <a:p>
            <a:pPr algn="ctr"/>
            <a:r>
              <a:rPr lang="en-US" dirty="0"/>
              <a:t>Motivation is:</a:t>
            </a:r>
          </a:p>
        </p:txBody>
      </p:sp>
    </p:spTree>
    <p:extLst>
      <p:ext uri="{BB962C8B-B14F-4D97-AF65-F5344CB8AC3E}">
        <p14:creationId xmlns:p14="http://schemas.microsoft.com/office/powerpoint/2010/main" val="22150269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381000"/>
            <a:ext cx="8305800" cy="1143000"/>
          </a:xfrm>
        </p:spPr>
        <p:txBody>
          <a:bodyPr>
            <a:normAutofit/>
          </a:bodyPr>
          <a:lstStyle/>
          <a:p>
            <a:pPr eaLnBrk="1" fontAlgn="auto" hangingPunct="1">
              <a:spcAft>
                <a:spcPts val="0"/>
              </a:spcAft>
              <a:defRPr/>
            </a:pPr>
            <a:r>
              <a:rPr lang="en-US" sz="4000" dirty="0">
                <a:solidFill>
                  <a:schemeClr val="tx2">
                    <a:satMod val="130000"/>
                  </a:schemeClr>
                </a:solidFill>
                <a:latin typeface="Palatino Linotype" pitchFamily="18" charset="0"/>
              </a:rPr>
              <a:t>What is ambivalence?</a:t>
            </a:r>
          </a:p>
        </p:txBody>
      </p:sp>
      <p:sp>
        <p:nvSpPr>
          <p:cNvPr id="157699" name="Rectangle 3"/>
          <p:cNvSpPr>
            <a:spLocks noGrp="1" noChangeArrowheads="1"/>
          </p:cNvSpPr>
          <p:nvPr>
            <p:ph idx="1"/>
          </p:nvPr>
        </p:nvSpPr>
        <p:spPr>
          <a:xfrm>
            <a:off x="457200" y="1828800"/>
            <a:ext cx="8121650" cy="4005263"/>
          </a:xfrm>
        </p:spPr>
        <p:txBody>
          <a:bodyPr>
            <a:normAutofit/>
          </a:bodyPr>
          <a:lstStyle/>
          <a:p>
            <a:pPr marL="274320" indent="-274320" eaLnBrk="1" fontAlgn="auto" hangingPunct="1">
              <a:spcBef>
                <a:spcPts val="3000"/>
              </a:spcBef>
              <a:spcAft>
                <a:spcPts val="0"/>
              </a:spcAft>
              <a:buClr>
                <a:schemeClr val="accent3"/>
              </a:buClr>
              <a:buFont typeface="Wingdings 2"/>
              <a:buChar char=""/>
              <a:defRPr/>
            </a:pPr>
            <a:r>
              <a:rPr lang="en-US" sz="2800" dirty="0">
                <a:latin typeface="Arial"/>
                <a:cs typeface="Arial"/>
              </a:rPr>
              <a:t>Ambivalence is having two contradictory thoughts about the same thing (“</a:t>
            </a:r>
            <a:r>
              <a:rPr lang="en-US" sz="2800" i="1" dirty="0">
                <a:latin typeface="Arial"/>
                <a:cs typeface="Arial"/>
              </a:rPr>
              <a:t>should I, or I should not…?)</a:t>
            </a:r>
          </a:p>
          <a:p>
            <a:pPr marL="274320" indent="-274320" eaLnBrk="1" fontAlgn="auto" hangingPunct="1">
              <a:spcBef>
                <a:spcPts val="3000"/>
              </a:spcBef>
              <a:spcAft>
                <a:spcPts val="0"/>
              </a:spcAft>
              <a:buClr>
                <a:schemeClr val="accent3"/>
              </a:buClr>
              <a:buFont typeface="Wingdings 2"/>
              <a:buChar char=""/>
              <a:defRPr/>
            </a:pPr>
            <a:r>
              <a:rPr lang="en-US" sz="2800" dirty="0">
                <a:latin typeface="Arial"/>
                <a:cs typeface="Arial"/>
              </a:rPr>
              <a:t>Ambivalence is exactly the material that Motivational Interviewing works with</a:t>
            </a:r>
          </a:p>
        </p:txBody>
      </p:sp>
    </p:spTree>
    <p:custDataLst>
      <p:tags r:id="rId1"/>
    </p:custDataLst>
    <p:extLst>
      <p:ext uri="{BB962C8B-B14F-4D97-AF65-F5344CB8AC3E}">
        <p14:creationId xmlns:p14="http://schemas.microsoft.com/office/powerpoint/2010/main" val="1663656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2000"/>
                                        <p:tgtEl>
                                          <p:spTgt spid="157699">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57699">
                                            <p:txEl>
                                              <p:pRg st="1" end="1"/>
                                            </p:txEl>
                                          </p:spTgt>
                                        </p:tgtEl>
                                        <p:attrNameLst>
                                          <p:attrName>style.visibility</p:attrName>
                                        </p:attrNameLst>
                                      </p:cBhvr>
                                      <p:to>
                                        <p:strVal val="visible"/>
                                      </p:to>
                                    </p:set>
                                    <p:animEffect transition="in" filter="fade">
                                      <p:cBhvr>
                                        <p:cTn id="11" dur="2000"/>
                                        <p:tgtEl>
                                          <p:spTgt spid="157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0" y="381000"/>
            <a:ext cx="9144000" cy="1908215"/>
          </a:xfrm>
          <a:prstGeom prst="rect">
            <a:avLst/>
          </a:prstGeom>
          <a:noFill/>
          <a:ln w="9525">
            <a:noFill/>
            <a:miter lim="800000"/>
            <a:headEnd/>
            <a:tailEnd/>
          </a:ln>
        </p:spPr>
        <p:txBody>
          <a:bodyPr>
            <a:spAutoFit/>
          </a:bodyPr>
          <a:lstStyle/>
          <a:p>
            <a:pPr algn="ctr"/>
            <a:r>
              <a:rPr lang="en-US" sz="5400" dirty="0">
                <a:solidFill>
                  <a:srgbClr val="0070C0"/>
                </a:solidFill>
                <a:latin typeface="Arial" pitchFamily="34" charset="0"/>
                <a:cs typeface="Arial" pitchFamily="34" charset="0"/>
              </a:rPr>
              <a:t>So, What Is RESISTANCE?</a:t>
            </a:r>
          </a:p>
          <a:p>
            <a:pPr algn="ctr"/>
            <a:endParaRPr lang="en-US" sz="3600" dirty="0">
              <a:solidFill>
                <a:srgbClr val="0070C0"/>
              </a:solidFill>
              <a:latin typeface="Arial" pitchFamily="34" charset="0"/>
              <a:cs typeface="Arial" pitchFamily="34" charset="0"/>
            </a:endParaRPr>
          </a:p>
          <a:p>
            <a:pPr algn="ctr"/>
            <a:r>
              <a:rPr lang="en-US" sz="2800" dirty="0">
                <a:solidFill>
                  <a:srgbClr val="0070C0"/>
                </a:solidFill>
                <a:latin typeface="Arial" pitchFamily="34" charset="0"/>
                <a:cs typeface="Arial" pitchFamily="34" charset="0"/>
              </a:rPr>
              <a:t>Rolling with Resistance: Wrestling vs. Dancing</a:t>
            </a:r>
          </a:p>
        </p:txBody>
      </p:sp>
      <p:sp>
        <p:nvSpPr>
          <p:cNvPr id="5" name="Rectangle 4"/>
          <p:cNvSpPr/>
          <p:nvPr/>
        </p:nvSpPr>
        <p:spPr>
          <a:xfrm>
            <a:off x="381000" y="2819400"/>
            <a:ext cx="8534400" cy="3539431"/>
          </a:xfrm>
          <a:prstGeom prst="rect">
            <a:avLst/>
          </a:prstGeom>
        </p:spPr>
        <p:txBody>
          <a:bodyPr wrap="square">
            <a:spAutoFit/>
          </a:bodyPr>
          <a:lstStyle/>
          <a:p>
            <a:pPr marL="406400" indent="-406400">
              <a:buAutoNum type="arabicPeriod"/>
            </a:pPr>
            <a:r>
              <a:rPr lang="en-US" sz="2800" b="0" dirty="0">
                <a:solidFill>
                  <a:srgbClr val="0B5395"/>
                </a:solidFill>
                <a:latin typeface="Arial" pitchFamily="34" charset="0"/>
                <a:cs typeface="Arial" pitchFamily="34" charset="0"/>
              </a:rPr>
              <a:t>Resistance is a result of interaction, </a:t>
            </a:r>
          </a:p>
          <a:p>
            <a:pPr marL="406400" indent="-406400"/>
            <a:r>
              <a:rPr lang="en-US" sz="2800" b="0" dirty="0">
                <a:solidFill>
                  <a:srgbClr val="0B5395"/>
                </a:solidFill>
                <a:latin typeface="Arial" pitchFamily="34" charset="0"/>
                <a:cs typeface="Arial" pitchFamily="34" charset="0"/>
              </a:rPr>
              <a:t>     not a symptom of any pathology</a:t>
            </a:r>
          </a:p>
          <a:p>
            <a:pPr marL="406400" indent="-406400"/>
            <a:endParaRPr lang="en-US" sz="2800" b="0" dirty="0">
              <a:solidFill>
                <a:srgbClr val="0B5395"/>
              </a:solidFill>
              <a:latin typeface="Arial" pitchFamily="34" charset="0"/>
              <a:cs typeface="Arial" pitchFamily="34" charset="0"/>
            </a:endParaRPr>
          </a:p>
          <a:p>
            <a:pPr marL="406400" indent="-406400"/>
            <a:r>
              <a:rPr lang="en-US" sz="2800" b="0" dirty="0">
                <a:solidFill>
                  <a:srgbClr val="0B5395"/>
                </a:solidFill>
                <a:latin typeface="Arial" pitchFamily="34" charset="0"/>
                <a:cs typeface="Arial" pitchFamily="34" charset="0"/>
              </a:rPr>
              <a:t>2. Resistance is the Ambivalence </a:t>
            </a:r>
          </a:p>
          <a:p>
            <a:pPr marL="406400" indent="-406400"/>
            <a:r>
              <a:rPr lang="en-US" sz="2800" b="0" dirty="0">
                <a:solidFill>
                  <a:srgbClr val="0B5395"/>
                </a:solidFill>
                <a:latin typeface="Arial" pitchFamily="34" charset="0"/>
                <a:cs typeface="Arial" pitchFamily="34" charset="0"/>
              </a:rPr>
              <a:t>    Under Pressure</a:t>
            </a:r>
          </a:p>
          <a:p>
            <a:pPr marL="406400" indent="-406400"/>
            <a:endParaRPr lang="en-US" sz="2800" b="0" dirty="0">
              <a:solidFill>
                <a:srgbClr val="0B5395"/>
              </a:solidFill>
              <a:latin typeface="Arial" pitchFamily="34" charset="0"/>
              <a:cs typeface="Arial" pitchFamily="34" charset="0"/>
            </a:endParaRPr>
          </a:p>
          <a:p>
            <a:pPr marL="406400" indent="-406400"/>
            <a:r>
              <a:rPr lang="en-US" sz="2800" b="0" dirty="0">
                <a:solidFill>
                  <a:srgbClr val="0B5395"/>
                </a:solidFill>
                <a:latin typeface="Arial" pitchFamily="34" charset="0"/>
                <a:cs typeface="Arial" pitchFamily="34" charset="0"/>
              </a:rPr>
              <a:t>3. Resistance is indicative of a possible breakdown in the relationship</a:t>
            </a:r>
          </a:p>
        </p:txBody>
      </p:sp>
      <p:pic>
        <p:nvPicPr>
          <p:cNvPr id="2" name="Picture 1" descr="ls01278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743200"/>
            <a:ext cx="2470789" cy="1792770"/>
          </a:xfrm>
          <a:prstGeom prst="rect">
            <a:avLst/>
          </a:prstGeom>
        </p:spPr>
      </p:pic>
    </p:spTree>
    <p:custDataLst>
      <p:tags r:id="rId1"/>
    </p:custDataLst>
    <p:extLst>
      <p:ext uri="{BB962C8B-B14F-4D97-AF65-F5344CB8AC3E}">
        <p14:creationId xmlns:p14="http://schemas.microsoft.com/office/powerpoint/2010/main" val="19809979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4"/>
          <p:cNvSpPr txBox="1">
            <a:spLocks noChangeArrowheads="1"/>
          </p:cNvSpPr>
          <p:nvPr/>
        </p:nvSpPr>
        <p:spPr bwMode="auto">
          <a:xfrm>
            <a:off x="0" y="52480"/>
            <a:ext cx="9144000" cy="2185214"/>
          </a:xfrm>
          <a:prstGeom prst="rect">
            <a:avLst/>
          </a:prstGeom>
          <a:noFill/>
          <a:ln w="9525">
            <a:noFill/>
            <a:miter lim="800000"/>
            <a:headEnd/>
            <a:tailEnd/>
          </a:ln>
        </p:spPr>
        <p:txBody>
          <a:bodyPr>
            <a:spAutoFit/>
          </a:bodyPr>
          <a:lstStyle/>
          <a:p>
            <a:pPr algn="ctr"/>
            <a:r>
              <a:rPr lang="en-US" sz="5400" dirty="0">
                <a:solidFill>
                  <a:srgbClr val="0070C0"/>
                </a:solidFill>
                <a:latin typeface="Arial" pitchFamily="34" charset="0"/>
                <a:cs typeface="Arial" pitchFamily="34" charset="0"/>
              </a:rPr>
              <a:t>Ambivalence vs. Resistance?</a:t>
            </a:r>
            <a:endParaRPr lang="en-US" sz="3600" dirty="0">
              <a:solidFill>
                <a:srgbClr val="0070C0"/>
              </a:solidFill>
              <a:latin typeface="Arial" pitchFamily="34" charset="0"/>
              <a:cs typeface="Arial" pitchFamily="34" charset="0"/>
            </a:endParaRPr>
          </a:p>
          <a:p>
            <a:pPr algn="ctr"/>
            <a:r>
              <a:rPr lang="en-US" sz="2800" dirty="0">
                <a:solidFill>
                  <a:srgbClr val="0070C0"/>
                </a:solidFill>
                <a:latin typeface="Arial" pitchFamily="34" charset="0"/>
                <a:cs typeface="Arial" pitchFamily="34" charset="0"/>
              </a:rPr>
              <a:t>Rolling with Resistance: Wrestling vs. Dancing</a:t>
            </a:r>
          </a:p>
        </p:txBody>
      </p:sp>
      <p:sp>
        <p:nvSpPr>
          <p:cNvPr id="5" name="Rectangle 4"/>
          <p:cNvSpPr/>
          <p:nvPr/>
        </p:nvSpPr>
        <p:spPr>
          <a:xfrm>
            <a:off x="304800" y="2297687"/>
            <a:ext cx="8534400" cy="3970318"/>
          </a:xfrm>
          <a:prstGeom prst="rect">
            <a:avLst/>
          </a:prstGeom>
        </p:spPr>
        <p:txBody>
          <a:bodyPr wrap="square">
            <a:spAutoFit/>
          </a:bodyPr>
          <a:lstStyle/>
          <a:p>
            <a:pPr marL="406400" indent="-406400">
              <a:buAutoNum type="arabicPeriod"/>
            </a:pPr>
            <a:r>
              <a:rPr lang="en-US" sz="2800" b="0" dirty="0">
                <a:solidFill>
                  <a:srgbClr val="0B5395"/>
                </a:solidFill>
                <a:latin typeface="Arial" pitchFamily="34" charset="0"/>
                <a:cs typeface="Arial" pitchFamily="34" charset="0"/>
              </a:rPr>
              <a:t>Ambivalence is a reflection of my relationship with the PROBLEM</a:t>
            </a:r>
          </a:p>
          <a:p>
            <a:pPr marL="406400" indent="-406400">
              <a:buAutoNum type="arabicPeriod"/>
            </a:pPr>
            <a:r>
              <a:rPr lang="en-US" sz="2800" b="0" dirty="0">
                <a:solidFill>
                  <a:srgbClr val="0B5395"/>
                </a:solidFill>
                <a:latin typeface="Arial" pitchFamily="34" charset="0"/>
                <a:cs typeface="Arial" pitchFamily="34" charset="0"/>
              </a:rPr>
              <a:t>Resistance is a reflection of my relationship with YOU</a:t>
            </a:r>
          </a:p>
          <a:p>
            <a:pPr marL="406400" indent="-406400">
              <a:buAutoNum type="arabicPeriod"/>
            </a:pPr>
            <a:r>
              <a:rPr lang="en-US" sz="2800" b="0" dirty="0">
                <a:solidFill>
                  <a:srgbClr val="0B5395"/>
                </a:solidFill>
                <a:latin typeface="Arial" pitchFamily="34" charset="0"/>
                <a:cs typeface="Arial" pitchFamily="34" charset="0"/>
              </a:rPr>
              <a:t>Resistance is a result of interaction, not a symptom of any pathology</a:t>
            </a:r>
          </a:p>
          <a:p>
            <a:pPr marL="406400" indent="-406400">
              <a:buAutoNum type="arabicPeriod"/>
            </a:pPr>
            <a:r>
              <a:rPr lang="en-US" sz="2800" b="0" dirty="0">
                <a:solidFill>
                  <a:srgbClr val="0B5395"/>
                </a:solidFill>
                <a:latin typeface="Arial" pitchFamily="34" charset="0"/>
                <a:cs typeface="Arial" pitchFamily="34" charset="0"/>
              </a:rPr>
              <a:t>Resistance is the Ambivalence Under Pressure</a:t>
            </a:r>
          </a:p>
          <a:p>
            <a:pPr marL="406400" indent="-406400">
              <a:buAutoNum type="arabicPeriod"/>
            </a:pPr>
            <a:r>
              <a:rPr lang="en-US" sz="2800" b="0" dirty="0">
                <a:solidFill>
                  <a:srgbClr val="0B5395"/>
                </a:solidFill>
                <a:latin typeface="Arial" pitchFamily="34" charset="0"/>
                <a:cs typeface="Arial" pitchFamily="34" charset="0"/>
              </a:rPr>
              <a:t>Resistance is indicative of a possible breakdown in the relationship</a:t>
            </a:r>
          </a:p>
        </p:txBody>
      </p:sp>
      <p:pic>
        <p:nvPicPr>
          <p:cNvPr id="2" name="Picture 1" descr="ls012786.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25700"/>
            <a:ext cx="2470789" cy="1792770"/>
          </a:xfrm>
          <a:prstGeom prst="rect">
            <a:avLst/>
          </a:prstGeom>
        </p:spPr>
      </p:pic>
    </p:spTree>
    <p:custDataLst>
      <p:tags r:id="rId1"/>
    </p:custDataLst>
    <p:extLst>
      <p:ext uri="{BB962C8B-B14F-4D97-AF65-F5344CB8AC3E}">
        <p14:creationId xmlns:p14="http://schemas.microsoft.com/office/powerpoint/2010/main" val="27956358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idx="4294967295"/>
          </p:nvPr>
        </p:nvSpPr>
        <p:spPr>
          <a:xfrm>
            <a:off x="609600" y="533400"/>
            <a:ext cx="8229600" cy="1371600"/>
          </a:xfrm>
        </p:spPr>
        <p:txBody>
          <a:bodyPr/>
          <a:lstStyle/>
          <a:p>
            <a:pPr algn="ctr" eaLnBrk="1" hangingPunct="1">
              <a:defRPr/>
            </a:pPr>
            <a:r>
              <a:rPr lang="en-US" sz="5400" dirty="0">
                <a:solidFill>
                  <a:schemeClr val="tx2">
                    <a:satMod val="130000"/>
                  </a:schemeClr>
                </a:solidFill>
                <a:latin typeface="Palatino Linotype" pitchFamily="18" charset="0"/>
              </a:rPr>
              <a:t>What is Motivational Interviewing?</a:t>
            </a:r>
            <a:endParaRPr lang="en-US" dirty="0"/>
          </a:p>
        </p:txBody>
      </p:sp>
      <p:sp>
        <p:nvSpPr>
          <p:cNvPr id="7171" name="Text Box 5"/>
          <p:cNvSpPr txBox="1">
            <a:spLocks noChangeArrowheads="1"/>
          </p:cNvSpPr>
          <p:nvPr/>
        </p:nvSpPr>
        <p:spPr bwMode="auto">
          <a:xfrm>
            <a:off x="762000" y="1981200"/>
            <a:ext cx="7772400" cy="5447645"/>
          </a:xfrm>
          <a:prstGeom prst="rect">
            <a:avLst/>
          </a:prstGeom>
          <a:noFill/>
          <a:ln w="9525">
            <a:noFill/>
            <a:miter lim="800000"/>
            <a:headEnd/>
            <a:tailEnd/>
          </a:ln>
        </p:spPr>
        <p:txBody>
          <a:bodyPr wrap="square">
            <a:spAutoFit/>
          </a:bodyPr>
          <a:lstStyle/>
          <a:p>
            <a:r>
              <a:rPr lang="en-US" b="0" dirty="0">
                <a:latin typeface="Arial" pitchFamily="34" charset="0"/>
              </a:rPr>
              <a:t>Motivational Interviewing is a collaborative, person-centered, and directive communication style to elicit and strengthen motivation for change and address a common problem of ambivalence.</a:t>
            </a:r>
          </a:p>
          <a:p>
            <a:endParaRPr lang="en-US" dirty="0">
              <a:latin typeface="Arial" pitchFamily="34" charset="0"/>
            </a:endParaRPr>
          </a:p>
          <a:p>
            <a:r>
              <a:rPr lang="en-US" sz="2800" dirty="0">
                <a:latin typeface="Arial" pitchFamily="34" charset="0"/>
              </a:rPr>
              <a:t>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57200" y="381000"/>
            <a:ext cx="8229600" cy="914400"/>
          </a:xfrm>
        </p:spPr>
        <p:txBody>
          <a:bodyPr>
            <a:normAutofit/>
          </a:bodyPr>
          <a:lstStyle/>
          <a:p>
            <a:pPr algn="ctr" eaLnBrk="1" fontAlgn="auto" hangingPunct="1">
              <a:spcAft>
                <a:spcPts val="0"/>
              </a:spcAft>
              <a:defRPr/>
            </a:pPr>
            <a:r>
              <a:rPr lang="en-US" sz="5400" b="1" dirty="0">
                <a:solidFill>
                  <a:schemeClr val="tx2">
                    <a:satMod val="130000"/>
                  </a:schemeClr>
                </a:solidFill>
                <a:latin typeface="Arial" pitchFamily="34" charset="0"/>
                <a:cs typeface="Arial" pitchFamily="34" charset="0"/>
              </a:rPr>
              <a:t>Assumptions of MI</a:t>
            </a:r>
          </a:p>
        </p:txBody>
      </p:sp>
      <p:sp>
        <p:nvSpPr>
          <p:cNvPr id="17411" name="Rectangle 5"/>
          <p:cNvSpPr>
            <a:spLocks noGrp="1" noChangeArrowheads="1"/>
          </p:cNvSpPr>
          <p:nvPr>
            <p:ph sz="half" idx="1"/>
          </p:nvPr>
        </p:nvSpPr>
        <p:spPr>
          <a:xfrm>
            <a:off x="381000" y="1371600"/>
            <a:ext cx="8458200" cy="5181600"/>
          </a:xfrm>
        </p:spPr>
        <p:txBody>
          <a:bodyPr>
            <a:normAutofit/>
          </a:bodyPr>
          <a:lstStyle/>
          <a:p>
            <a:pPr marL="365760" indent="-283464" eaLnBrk="1" fontAlgn="auto" hangingPunct="1">
              <a:spcAft>
                <a:spcPts val="0"/>
              </a:spcAft>
              <a:buClr>
                <a:schemeClr val="accent3"/>
              </a:buClr>
              <a:buFont typeface="Wingdings" pitchFamily="2" charset="2"/>
              <a:buNone/>
              <a:defRPr/>
            </a:pPr>
            <a:endParaRPr lang="en-US" sz="2400" dirty="0">
              <a:latin typeface="Times New Roman" pitchFamily="18" charset="0"/>
            </a:endParaRPr>
          </a:p>
          <a:p>
            <a:pPr marL="347663" indent="-347663" eaLnBrk="1" fontAlgn="auto" hangingPunct="1">
              <a:spcBef>
                <a:spcPts val="0"/>
              </a:spcBef>
              <a:spcAft>
                <a:spcPts val="0"/>
              </a:spcAft>
              <a:buClr>
                <a:schemeClr val="accent3"/>
              </a:buClr>
              <a:buFont typeface="Wingdings 2"/>
              <a:buChar char=""/>
              <a:defRPr/>
            </a:pPr>
            <a:r>
              <a:rPr lang="en-US" sz="4800" dirty="0">
                <a:solidFill>
                  <a:srgbClr val="060606"/>
                </a:solidFill>
                <a:latin typeface="Arial" pitchFamily="34" charset="0"/>
                <a:ea typeface="+mj-ea"/>
                <a:cs typeface="Arial" pitchFamily="34" charset="0"/>
              </a:rPr>
              <a:t>Ambivalence is normal</a:t>
            </a:r>
          </a:p>
          <a:p>
            <a:pPr marL="347663" indent="-347663" eaLnBrk="1" fontAlgn="auto" hangingPunct="1">
              <a:spcBef>
                <a:spcPts val="0"/>
              </a:spcBef>
              <a:spcAft>
                <a:spcPts val="0"/>
              </a:spcAft>
              <a:buClr>
                <a:schemeClr val="accent3"/>
              </a:buClr>
              <a:buFont typeface="Wingdings 2"/>
              <a:buChar char=""/>
              <a:defRPr/>
            </a:pPr>
            <a:r>
              <a:rPr lang="en-US" sz="4800" dirty="0">
                <a:solidFill>
                  <a:srgbClr val="060606"/>
                </a:solidFill>
                <a:latin typeface="Arial" pitchFamily="34" charset="0"/>
                <a:ea typeface="+mj-ea"/>
                <a:cs typeface="Arial" pitchFamily="34" charset="0"/>
              </a:rPr>
              <a:t>Motivation is dynamic</a:t>
            </a:r>
          </a:p>
          <a:p>
            <a:pPr marL="347663" indent="-347663" eaLnBrk="1" fontAlgn="auto" hangingPunct="1">
              <a:spcBef>
                <a:spcPts val="0"/>
              </a:spcBef>
              <a:spcAft>
                <a:spcPts val="0"/>
              </a:spcAft>
              <a:buClr>
                <a:schemeClr val="accent3"/>
              </a:buClr>
              <a:buFont typeface="Wingdings 2"/>
              <a:buChar char=""/>
              <a:defRPr/>
            </a:pPr>
            <a:r>
              <a:rPr lang="en-US" sz="4800" dirty="0">
                <a:solidFill>
                  <a:srgbClr val="060606"/>
                </a:solidFill>
                <a:latin typeface="Arial" pitchFamily="34" charset="0"/>
                <a:ea typeface="+mj-ea"/>
                <a:cs typeface="Arial" pitchFamily="34" charset="0"/>
              </a:rPr>
              <a:t>Most people know the solution even if they are reluctant to use it</a:t>
            </a:r>
          </a:p>
          <a:p>
            <a:pPr marL="347663" indent="-347663" eaLnBrk="1" fontAlgn="auto" hangingPunct="1">
              <a:spcBef>
                <a:spcPts val="0"/>
              </a:spcBef>
              <a:spcAft>
                <a:spcPts val="0"/>
              </a:spcAft>
              <a:buClr>
                <a:schemeClr val="accent3"/>
              </a:buClr>
              <a:buFont typeface="Wingdings" pitchFamily="2" charset="2"/>
              <a:buNone/>
              <a:defRPr/>
            </a:pPr>
            <a:endParaRPr lang="en-US" sz="3200" dirty="0">
              <a:latin typeface="+mj-lt"/>
            </a:endParaRPr>
          </a:p>
          <a:p>
            <a:pPr marL="347663" indent="-347663" eaLnBrk="1" fontAlgn="auto" hangingPunct="1">
              <a:spcBef>
                <a:spcPts val="0"/>
              </a:spcBef>
              <a:spcAft>
                <a:spcPts val="0"/>
              </a:spcAft>
              <a:buClr>
                <a:schemeClr val="accent3"/>
              </a:buClr>
              <a:buFont typeface="Wingdings 2"/>
              <a:buChar char=""/>
              <a:defRPr/>
            </a:pPr>
            <a:endParaRPr lang="en-US" sz="3200" dirty="0">
              <a:latin typeface="+mj-lt"/>
            </a:endParaRPr>
          </a:p>
        </p:txBody>
      </p:sp>
    </p:spTree>
    <p:custDataLst>
      <p:tags r:id="rId1"/>
    </p:custDataLst>
    <p:extLst>
      <p:ext uri="{BB962C8B-B14F-4D97-AF65-F5344CB8AC3E}">
        <p14:creationId xmlns:p14="http://schemas.microsoft.com/office/powerpoint/2010/main" val="4038909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04800"/>
            <a:ext cx="8229600" cy="1143000"/>
          </a:xfrm>
        </p:spPr>
        <p:txBody>
          <a:bodyPr>
            <a:normAutofit fontScale="90000"/>
          </a:bodyPr>
          <a:lstStyle/>
          <a:p>
            <a:pPr algn="ctr"/>
            <a:br>
              <a:rPr lang="en-US" dirty="0"/>
            </a:br>
            <a:br>
              <a:rPr lang="en-US" dirty="0"/>
            </a:br>
            <a:br>
              <a:rPr lang="en-US" dirty="0"/>
            </a:br>
            <a:r>
              <a:rPr lang="en-US" b="1" dirty="0"/>
              <a:t>Four Fundamental Processes</a:t>
            </a:r>
            <a:br>
              <a:rPr lang="en-US" dirty="0"/>
            </a:br>
            <a:endParaRPr lang="en-US" dirty="0"/>
          </a:p>
        </p:txBody>
      </p:sp>
      <p:sp>
        <p:nvSpPr>
          <p:cNvPr id="4" name="Round Diagonal Corner Rectangle 3"/>
          <p:cNvSpPr/>
          <p:nvPr/>
        </p:nvSpPr>
        <p:spPr bwMode="auto">
          <a:xfrm>
            <a:off x="381000" y="5486400"/>
            <a:ext cx="8229600" cy="1143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n-lt"/>
              </a:rPr>
              <a:t>Engaging – the process of establishing a helpful connection and working relationship  </a:t>
            </a:r>
          </a:p>
        </p:txBody>
      </p:sp>
      <p:sp>
        <p:nvSpPr>
          <p:cNvPr id="5" name="Round Diagonal Corner Rectangle 4"/>
          <p:cNvSpPr/>
          <p:nvPr/>
        </p:nvSpPr>
        <p:spPr bwMode="auto">
          <a:xfrm>
            <a:off x="1143000" y="3886200"/>
            <a:ext cx="7467600" cy="15240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Focusing – development of a specific direction in the conversation about change (target)</a:t>
            </a:r>
          </a:p>
        </p:txBody>
      </p:sp>
      <p:sp>
        <p:nvSpPr>
          <p:cNvPr id="6" name="Round Diagonal Corner Rectangle 5"/>
          <p:cNvSpPr/>
          <p:nvPr/>
        </p:nvSpPr>
        <p:spPr bwMode="auto">
          <a:xfrm>
            <a:off x="1981200" y="2438400"/>
            <a:ext cx="6629400" cy="13716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800" b="1" dirty="0">
                <a:solidFill>
                  <a:schemeClr val="bg1"/>
                </a:solidFill>
                <a:latin typeface="+mn-lt"/>
              </a:rPr>
              <a:t>Evoking-eliciting the client’s own motivation for change (the hearth of MI)</a:t>
            </a:r>
          </a:p>
        </p:txBody>
      </p:sp>
      <p:sp>
        <p:nvSpPr>
          <p:cNvPr id="7" name="Round Diagonal Corner Rectangle 6"/>
          <p:cNvSpPr/>
          <p:nvPr/>
        </p:nvSpPr>
        <p:spPr bwMode="auto">
          <a:xfrm>
            <a:off x="2743200" y="1143000"/>
            <a:ext cx="5867400" cy="1219200"/>
          </a:xfrm>
          <a:prstGeom prst="round2Diag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800" b="1" dirty="0">
                <a:solidFill>
                  <a:schemeClr val="bg1"/>
                </a:solidFill>
                <a:latin typeface="+mn-lt"/>
              </a:rPr>
              <a:t>Planning-building commitment to change and plan of action</a:t>
            </a:r>
          </a:p>
        </p:txBody>
      </p:sp>
    </p:spTree>
    <p:extLst>
      <p:ext uri="{BB962C8B-B14F-4D97-AF65-F5344CB8AC3E}">
        <p14:creationId xmlns:p14="http://schemas.microsoft.com/office/powerpoint/2010/main" val="7563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10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3500"/>
                            </p:stCondLst>
                            <p:childTnLst>
                              <p:par>
                                <p:cTn id="20" presetID="2" presetClass="entr" presetSubtype="4" fill="hold" grpId="0" nodeType="afterEffect">
                                  <p:stCondLst>
                                    <p:cond delay="1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325562"/>
          </a:xfrm>
        </p:spPr>
        <p:txBody>
          <a:bodyPr>
            <a:normAutofit fontScale="90000"/>
          </a:bodyPr>
          <a:lstStyle/>
          <a:p>
            <a:r>
              <a:rPr lang="en-US" b="1" dirty="0">
                <a:solidFill>
                  <a:schemeClr val="accent1">
                    <a:lumMod val="75000"/>
                  </a:schemeClr>
                </a:solidFill>
                <a:latin typeface="Arial" charset="0"/>
                <a:cs typeface="Arial" charset="0"/>
              </a:rPr>
              <a:t>I guess you would you agree with me that</a:t>
            </a:r>
          </a:p>
        </p:txBody>
      </p:sp>
      <p:sp>
        <p:nvSpPr>
          <p:cNvPr id="3075" name="Content Placeholder 2"/>
          <p:cNvSpPr>
            <a:spLocks noGrp="1"/>
          </p:cNvSpPr>
          <p:nvPr>
            <p:ph idx="1"/>
          </p:nvPr>
        </p:nvSpPr>
        <p:spPr>
          <a:xfrm>
            <a:off x="152400" y="1600200"/>
            <a:ext cx="8458200" cy="4784725"/>
          </a:xfrm>
        </p:spPr>
        <p:txBody>
          <a:bodyPr/>
          <a:lstStyle/>
          <a:p>
            <a:pPr>
              <a:buFont typeface="Wingdings 2" pitchFamily="18" charset="2"/>
              <a:buNone/>
            </a:pPr>
            <a:r>
              <a:rPr lang="en-US" b="1" dirty="0"/>
              <a:t>    </a:t>
            </a:r>
          </a:p>
          <a:p>
            <a:pPr>
              <a:buFont typeface="Wingdings 2" pitchFamily="18" charset="2"/>
              <a:buNone/>
            </a:pPr>
            <a:r>
              <a:rPr lang="en-US" b="1" dirty="0"/>
              <a:t>   </a:t>
            </a:r>
            <a:r>
              <a:rPr lang="en-US" sz="4400" dirty="0">
                <a:solidFill>
                  <a:srgbClr val="0B5395"/>
                </a:solidFill>
                <a:latin typeface="Arial" charset="0"/>
                <a:cs typeface="Arial" charset="0"/>
              </a:rPr>
              <a:t>Effective treatment of patients with a variety of acute and chronic conditions is impossible without changes in the patient’s behavior?</a:t>
            </a:r>
            <a:endParaRPr lang="en-US" sz="4000" dirty="0">
              <a:solidFill>
                <a:srgbClr val="0B5395"/>
              </a:solidFill>
              <a:latin typeface="Arial" charset="0"/>
              <a:cs typeface="Arial" charset="0"/>
            </a:endParaRPr>
          </a:p>
        </p:txBody>
      </p:sp>
    </p:spTree>
    <p:custDataLst>
      <p:tags r:id="rId1"/>
    </p:custDataLst>
    <p:extLst>
      <p:ext uri="{BB962C8B-B14F-4D97-AF65-F5344CB8AC3E}">
        <p14:creationId xmlns:p14="http://schemas.microsoft.com/office/powerpoint/2010/main" val="251929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75" y="838200"/>
            <a:ext cx="8229600" cy="1143000"/>
          </a:xfrm>
        </p:spPr>
        <p:txBody>
          <a:bodyPr/>
          <a:lstStyle/>
          <a:p>
            <a:r>
              <a:rPr lang="en-US" dirty="0"/>
              <a:t>Four Processes:</a:t>
            </a:r>
          </a:p>
        </p:txBody>
      </p:sp>
      <p:sp>
        <p:nvSpPr>
          <p:cNvPr id="3" name="Content Placeholder 2"/>
          <p:cNvSpPr>
            <a:spLocks noGrp="1"/>
          </p:cNvSpPr>
          <p:nvPr>
            <p:ph sz="quarter" idx="1"/>
          </p:nvPr>
        </p:nvSpPr>
        <p:spPr>
          <a:xfrm>
            <a:off x="430491" y="2209800"/>
            <a:ext cx="8229600" cy="4389437"/>
          </a:xfrm>
        </p:spPr>
        <p:txBody>
          <a:bodyPr/>
          <a:lstStyle/>
          <a:p>
            <a:pPr>
              <a:buFont typeface="Wingdings 2" panose="05020102010507070707" pitchFamily="18" charset="2"/>
              <a:buChar char="¢"/>
            </a:pPr>
            <a:r>
              <a:rPr lang="en-US" sz="2800" dirty="0"/>
              <a:t>Engaging is about “How shall we travel together?”</a:t>
            </a:r>
          </a:p>
          <a:p>
            <a:pPr>
              <a:buFont typeface="Wingdings 2" panose="05020102010507070707" pitchFamily="18" charset="2"/>
              <a:buChar char="¢"/>
            </a:pPr>
            <a:r>
              <a:rPr lang="en-US" sz="2800" dirty="0"/>
              <a:t>Focusing asks “Where to?”</a:t>
            </a:r>
          </a:p>
          <a:p>
            <a:pPr>
              <a:buFont typeface="Wingdings 2" panose="05020102010507070707" pitchFamily="18" charset="2"/>
              <a:buChar char="¢"/>
            </a:pPr>
            <a:r>
              <a:rPr lang="en-US" sz="2800" dirty="0"/>
              <a:t>Evoking is about “Whether” and “Why” and</a:t>
            </a:r>
          </a:p>
          <a:p>
            <a:pPr>
              <a:buFont typeface="Wingdings 2" panose="05020102010507070707" pitchFamily="18" charset="2"/>
              <a:buChar char="¢"/>
            </a:pPr>
            <a:r>
              <a:rPr lang="en-US" sz="2800" dirty="0"/>
              <a:t>Planning is about “How” and “When”</a:t>
            </a:r>
          </a:p>
        </p:txBody>
      </p:sp>
    </p:spTree>
    <p:extLst>
      <p:ext uri="{BB962C8B-B14F-4D97-AF65-F5344CB8AC3E}">
        <p14:creationId xmlns:p14="http://schemas.microsoft.com/office/powerpoint/2010/main" val="2365952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609600"/>
            <a:ext cx="8305800" cy="990600"/>
          </a:xfrm>
        </p:spPr>
        <p:txBody>
          <a:bodyPr lIns="92075" tIns="46038" rIns="92075" bIns="46038">
            <a:noAutofit/>
          </a:bodyPr>
          <a:lstStyle/>
          <a:p>
            <a:pPr eaLnBrk="1" fontAlgn="auto" hangingPunct="1">
              <a:spcAft>
                <a:spcPts val="0"/>
              </a:spcAft>
              <a:defRPr/>
            </a:pPr>
            <a:br>
              <a:rPr lang="en-US" altLang="en-US" sz="4000" dirty="0">
                <a:solidFill>
                  <a:schemeClr val="tx2">
                    <a:satMod val="130000"/>
                  </a:schemeClr>
                </a:solidFill>
                <a:latin typeface="Palatino Linotype" pitchFamily="18" charset="0"/>
              </a:rPr>
            </a:br>
            <a:r>
              <a:rPr lang="en-US" altLang="en-US" sz="4000" dirty="0">
                <a:solidFill>
                  <a:schemeClr val="tx2">
                    <a:satMod val="130000"/>
                  </a:schemeClr>
                </a:solidFill>
                <a:latin typeface="Arial"/>
                <a:cs typeface="Arial"/>
              </a:rPr>
              <a:t>MI:  Spirit and general principles</a:t>
            </a:r>
          </a:p>
        </p:txBody>
      </p:sp>
      <p:pic>
        <p:nvPicPr>
          <p:cNvPr id="21507" name="Picture 4" descr="j0316967"/>
          <p:cNvPicPr>
            <a:picLocks noGrp="1" noChangeAspect="1" noChangeArrowheads="1"/>
          </p:cNvPicPr>
          <p:nvPr>
            <p:ph type="clipArt" sz="half" idx="1"/>
          </p:nvPr>
        </p:nvPicPr>
        <p:blipFill>
          <a:blip r:embed="rId4" cstate="print"/>
          <a:srcRect/>
          <a:stretch>
            <a:fillRect/>
          </a:stretch>
        </p:blipFill>
        <p:spPr>
          <a:xfrm>
            <a:off x="457200" y="2133600"/>
            <a:ext cx="3657600" cy="2876550"/>
          </a:xfrm>
          <a:noFill/>
        </p:spPr>
      </p:pic>
      <p:sp>
        <p:nvSpPr>
          <p:cNvPr id="21508" name="Rectangle 3"/>
          <p:cNvSpPr>
            <a:spLocks noGrp="1" noChangeArrowheads="1"/>
          </p:cNvSpPr>
          <p:nvPr>
            <p:ph type="body" sz="half" idx="2"/>
          </p:nvPr>
        </p:nvSpPr>
        <p:spPr>
          <a:xfrm>
            <a:off x="4114800" y="1981200"/>
            <a:ext cx="4724400" cy="4343400"/>
          </a:xfrm>
          <a:noFill/>
        </p:spPr>
        <p:txBody>
          <a:bodyPr lIns="92075" tIns="46038" rIns="92075" bIns="46038">
            <a:normAutofit/>
          </a:bodyPr>
          <a:lstStyle/>
          <a:p>
            <a:pPr eaLnBrk="1" hangingPunct="1"/>
            <a:r>
              <a:rPr lang="en-US" altLang="en-US" dirty="0">
                <a:solidFill>
                  <a:srgbClr val="0B5395"/>
                </a:solidFill>
                <a:latin typeface="Arial"/>
                <a:cs typeface="Arial"/>
              </a:rPr>
              <a:t>What is the target behavior?</a:t>
            </a:r>
          </a:p>
          <a:p>
            <a:pPr eaLnBrk="1" hangingPunct="1">
              <a:buNone/>
            </a:pP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Empathy</a:t>
            </a:r>
            <a:br>
              <a:rPr lang="en-US" altLang="en-US" dirty="0">
                <a:solidFill>
                  <a:srgbClr val="0B5395"/>
                </a:solidFill>
                <a:latin typeface="Arial"/>
                <a:cs typeface="Arial"/>
              </a:rPr>
            </a:b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Evocation</a:t>
            </a:r>
          </a:p>
          <a:p>
            <a:pPr eaLnBrk="1" hangingPunct="1">
              <a:buNone/>
            </a:pP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Emphasize personal choice</a:t>
            </a:r>
            <a:br>
              <a:rPr lang="en-US" altLang="en-US" dirty="0">
                <a:solidFill>
                  <a:srgbClr val="0B5395"/>
                </a:solidFill>
                <a:latin typeface="Arial"/>
                <a:cs typeface="Arial"/>
              </a:rPr>
            </a:br>
            <a:endParaRPr lang="en-US" altLang="en-US" dirty="0">
              <a:solidFill>
                <a:srgbClr val="0B5395"/>
              </a:solidFill>
              <a:latin typeface="Arial"/>
              <a:cs typeface="Arial"/>
            </a:endParaRPr>
          </a:p>
          <a:p>
            <a:pPr eaLnBrk="1" hangingPunct="1"/>
            <a:r>
              <a:rPr lang="en-US" altLang="en-US" dirty="0">
                <a:solidFill>
                  <a:srgbClr val="0B5395"/>
                </a:solidFill>
                <a:latin typeface="Arial"/>
                <a:cs typeface="Arial"/>
              </a:rPr>
              <a:t>Roll with Resistance</a:t>
            </a:r>
          </a:p>
          <a:p>
            <a:pPr eaLnBrk="1" hangingPunct="1"/>
            <a:endParaRPr lang="en-US" altLang="en-US" dirty="0">
              <a:latin typeface="Arial"/>
              <a:cs typeface="Arial"/>
            </a:endParaRPr>
          </a:p>
        </p:txBody>
      </p:sp>
    </p:spTree>
    <p:custDataLst>
      <p:tags r:id="rId1"/>
    </p:custDataLst>
    <p:extLst>
      <p:ext uri="{BB962C8B-B14F-4D97-AF65-F5344CB8AC3E}">
        <p14:creationId xmlns:p14="http://schemas.microsoft.com/office/powerpoint/2010/main" val="5006158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Giving advise and information</a:t>
            </a:r>
          </a:p>
        </p:txBody>
      </p:sp>
      <p:sp>
        <p:nvSpPr>
          <p:cNvPr id="6" name="Rectangle 5"/>
          <p:cNvSpPr/>
          <p:nvPr/>
        </p:nvSpPr>
        <p:spPr>
          <a:xfrm>
            <a:off x="0" y="1752600"/>
            <a:ext cx="8991600" cy="3724096"/>
          </a:xfrm>
          <a:prstGeom prst="rect">
            <a:avLst/>
          </a:prstGeom>
        </p:spPr>
        <p:txBody>
          <a:bodyPr wrap="square">
            <a:spAutoFit/>
          </a:bodyPr>
          <a:lstStyle/>
          <a:p>
            <a:pPr marL="457200" lvl="0" indent="-457200">
              <a:buFont typeface="Arial"/>
              <a:buChar char="•"/>
            </a:pPr>
            <a:r>
              <a:rPr lang="en-US" sz="3600" b="0" dirty="0">
                <a:solidFill>
                  <a:schemeClr val="bg2">
                    <a:lumMod val="25000"/>
                  </a:schemeClr>
                </a:solidFill>
              </a:rPr>
              <a:t>Some times necessary</a:t>
            </a:r>
          </a:p>
          <a:p>
            <a:pPr marL="457200" lvl="0" indent="-457200">
              <a:buFont typeface="Arial"/>
              <a:buChar char="•"/>
            </a:pPr>
            <a:r>
              <a:rPr lang="en-US" sz="3600" b="0" dirty="0">
                <a:solidFill>
                  <a:schemeClr val="bg2">
                    <a:lumMod val="25000"/>
                  </a:schemeClr>
                </a:solidFill>
              </a:rPr>
              <a:t>If unsolicited – always leads to defensiveness</a:t>
            </a:r>
          </a:p>
          <a:p>
            <a:pPr marL="457200" lvl="0" indent="-457200">
              <a:buFont typeface="Arial"/>
              <a:buChar char="•"/>
            </a:pPr>
            <a:r>
              <a:rPr lang="en-US" sz="3600" b="0" dirty="0">
                <a:solidFill>
                  <a:schemeClr val="bg2">
                    <a:lumMod val="25000"/>
                  </a:schemeClr>
                </a:solidFill>
              </a:rPr>
              <a:t>Offer advise or information with permission</a:t>
            </a:r>
          </a:p>
          <a:p>
            <a:pPr marL="457200" lvl="0" indent="-457200">
              <a:buFont typeface="Arial"/>
              <a:buChar char="•"/>
            </a:pPr>
            <a:r>
              <a:rPr lang="en-US" sz="3600" b="0" dirty="0">
                <a:solidFill>
                  <a:schemeClr val="bg2">
                    <a:lumMod val="25000"/>
                  </a:schemeClr>
                </a:solidFill>
              </a:rPr>
              <a:t>A helpful strategy – EPE (elicit-provide-elicit)</a:t>
            </a:r>
          </a:p>
          <a:p>
            <a:pPr lvl="0">
              <a:buNone/>
            </a:pPr>
            <a:endParaRPr lang="en-US" sz="2800" dirty="0">
              <a:solidFill>
                <a:schemeClr val="bg2">
                  <a:lumMod val="25000"/>
                </a:schemeClr>
              </a:solidFill>
            </a:endParaRPr>
          </a:p>
          <a:p>
            <a:pPr lvl="0">
              <a:buNone/>
            </a:pPr>
            <a:endParaRPr lang="en-US" sz="2800" dirty="0">
              <a:solidFill>
                <a:schemeClr val="bg2">
                  <a:lumMod val="25000"/>
                </a:schemeClr>
              </a:solidFill>
            </a:endParaRPr>
          </a:p>
        </p:txBody>
      </p:sp>
    </p:spTree>
    <p:extLst>
      <p:ext uri="{BB962C8B-B14F-4D97-AF65-F5344CB8AC3E}">
        <p14:creationId xmlns:p14="http://schemas.microsoft.com/office/powerpoint/2010/main" val="16459244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0"/>
            <a:ext cx="8229600" cy="1143000"/>
          </a:xfrm>
        </p:spPr>
        <p:txBody>
          <a:bodyPr>
            <a:noAutofit/>
          </a:bodyPr>
          <a:lstStyle/>
          <a:p>
            <a:pPr algn="ctr" eaLnBrk="1" fontAlgn="auto" hangingPunct="1">
              <a:spcAft>
                <a:spcPts val="0"/>
              </a:spcAft>
              <a:defRPr/>
            </a:pPr>
            <a:r>
              <a:rPr lang="en-US" sz="4000" b="1" dirty="0">
                <a:solidFill>
                  <a:schemeClr val="tx2">
                    <a:satMod val="130000"/>
                  </a:schemeClr>
                </a:solidFill>
                <a:latin typeface="Arial" pitchFamily="34" charset="0"/>
                <a:cs typeface="Arial" pitchFamily="34" charset="0"/>
              </a:rPr>
              <a:t>How do we Roll with Resistance?</a:t>
            </a:r>
          </a:p>
        </p:txBody>
      </p:sp>
      <p:sp>
        <p:nvSpPr>
          <p:cNvPr id="180227" name="Rectangle 3"/>
          <p:cNvSpPr>
            <a:spLocks noGrp="1" noChangeArrowheads="1"/>
          </p:cNvSpPr>
          <p:nvPr>
            <p:ph idx="1"/>
          </p:nvPr>
        </p:nvSpPr>
        <p:spPr>
          <a:xfrm>
            <a:off x="533400" y="1600200"/>
            <a:ext cx="8305800" cy="4800600"/>
          </a:xfrm>
        </p:spPr>
        <p:txBody>
          <a:bodyPr/>
          <a:lstStyle/>
          <a:p>
            <a:pPr eaLnBrk="1" hangingPunct="1">
              <a:spcBef>
                <a:spcPts val="2400"/>
              </a:spcBef>
            </a:pPr>
            <a:r>
              <a:rPr lang="en-US" sz="3200" dirty="0">
                <a:solidFill>
                  <a:schemeClr val="accent1">
                    <a:lumMod val="75000"/>
                  </a:schemeClr>
                </a:solidFill>
                <a:latin typeface="Arial" pitchFamily="34" charset="0"/>
                <a:cs typeface="Arial" pitchFamily="34" charset="0"/>
              </a:rPr>
              <a:t>Avoid arguing for change (you will really have a hard time arguing with me if I do not argue with you)</a:t>
            </a:r>
          </a:p>
          <a:p>
            <a:pPr eaLnBrk="1" hangingPunct="1">
              <a:spcBef>
                <a:spcPts val="2400"/>
              </a:spcBef>
            </a:pPr>
            <a:r>
              <a:rPr lang="en-US" sz="3200" dirty="0">
                <a:solidFill>
                  <a:schemeClr val="accent1">
                    <a:lumMod val="75000"/>
                  </a:schemeClr>
                </a:solidFill>
                <a:latin typeface="Arial" pitchFamily="34" charset="0"/>
                <a:cs typeface="Arial" pitchFamily="34" charset="0"/>
              </a:rPr>
              <a:t>Resistance is a signal to respond differently - Shift the direction</a:t>
            </a:r>
          </a:p>
          <a:p>
            <a:pPr eaLnBrk="1" hangingPunct="1">
              <a:spcBef>
                <a:spcPts val="2400"/>
              </a:spcBef>
            </a:pPr>
            <a:r>
              <a:rPr lang="en-US" sz="3200" dirty="0">
                <a:solidFill>
                  <a:schemeClr val="accent1">
                    <a:lumMod val="75000"/>
                  </a:schemeClr>
                </a:solidFill>
                <a:latin typeface="Arial" pitchFamily="34" charset="0"/>
                <a:cs typeface="Arial" pitchFamily="34" charset="0"/>
              </a:rPr>
              <a:t>Listen and reflect </a:t>
            </a:r>
          </a:p>
          <a:p>
            <a:pPr marL="0" indent="0" eaLnBrk="1" hangingPunct="1">
              <a:spcBef>
                <a:spcPts val="2400"/>
              </a:spcBef>
              <a:buNone/>
            </a:pPr>
            <a:endParaRPr lang="en-US" sz="320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animEffect transition="in" filter="fade">
                                      <p:cBhvr>
                                        <p:cTn id="7" dur="1000"/>
                                        <p:tgtEl>
                                          <p:spTgt spid="18022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0227">
                                            <p:txEl>
                                              <p:pRg st="1" end="1"/>
                                            </p:txEl>
                                          </p:spTgt>
                                        </p:tgtEl>
                                        <p:attrNameLst>
                                          <p:attrName>style.visibility</p:attrName>
                                        </p:attrNameLst>
                                      </p:cBhvr>
                                      <p:to>
                                        <p:strVal val="visible"/>
                                      </p:to>
                                    </p:set>
                                    <p:animEffect transition="in" filter="fade">
                                      <p:cBhvr>
                                        <p:cTn id="11" dur="1000"/>
                                        <p:tgtEl>
                                          <p:spTgt spid="180227">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80227">
                                            <p:txEl>
                                              <p:pRg st="2" end="2"/>
                                            </p:txEl>
                                          </p:spTgt>
                                        </p:tgtEl>
                                        <p:attrNameLst>
                                          <p:attrName>style.visibility</p:attrName>
                                        </p:attrNameLst>
                                      </p:cBhvr>
                                      <p:to>
                                        <p:strVal val="visible"/>
                                      </p:to>
                                    </p:set>
                                    <p:animEffect transition="in" filter="fade">
                                      <p:cBhvr>
                                        <p:cTn id="15" dur="1000"/>
                                        <p:tgtEl>
                                          <p:spTgt spid="180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ext Box 4"/>
          <p:cNvSpPr txBox="1">
            <a:spLocks noChangeArrowheads="1"/>
          </p:cNvSpPr>
          <p:nvPr/>
        </p:nvSpPr>
        <p:spPr bwMode="auto">
          <a:xfrm>
            <a:off x="1371600" y="1920875"/>
            <a:ext cx="6797675" cy="3108325"/>
          </a:xfrm>
          <a:prstGeom prst="rect">
            <a:avLst/>
          </a:prstGeom>
          <a:noFill/>
          <a:ln w="9525">
            <a:noFill/>
            <a:miter lim="800000"/>
            <a:headEnd/>
            <a:tailEnd/>
          </a:ln>
          <a:effectLst/>
        </p:spPr>
        <p:txBody>
          <a:bodyPr>
            <a:spAutoFit/>
          </a:bodyPr>
          <a:lstStyle/>
          <a:p>
            <a:pPr algn="ctr">
              <a:defRPr/>
            </a:pPr>
            <a:endParaRPr lang="en-US" sz="3200" b="0" dirty="0">
              <a:latin typeface="+mn-lt"/>
            </a:endParaRPr>
          </a:p>
          <a:p>
            <a:pPr>
              <a:defRPr/>
            </a:pPr>
            <a:r>
              <a:rPr lang="en-US" sz="3600" b="0" dirty="0">
                <a:latin typeface="+mn-lt"/>
              </a:rPr>
              <a:t>Reflective Listening: </a:t>
            </a:r>
          </a:p>
          <a:p>
            <a:pPr>
              <a:defRPr/>
            </a:pPr>
            <a:endParaRPr lang="en-US" sz="3200" b="0" dirty="0">
              <a:latin typeface="+mn-lt"/>
            </a:endParaRPr>
          </a:p>
          <a:p>
            <a:pPr>
              <a:defRPr/>
            </a:pPr>
            <a:r>
              <a:rPr lang="en-US" sz="3200" b="0" dirty="0">
                <a:latin typeface="+mn-lt"/>
              </a:rPr>
              <a:t>1) Getting into the </a:t>
            </a:r>
            <a:r>
              <a:rPr lang="en-US" sz="3200" dirty="0"/>
              <a:t>client’s</a:t>
            </a:r>
            <a:r>
              <a:rPr lang="en-US" sz="3200" b="0" dirty="0">
                <a:latin typeface="+mn-lt"/>
              </a:rPr>
              <a:t> shoes</a:t>
            </a:r>
          </a:p>
          <a:p>
            <a:pPr>
              <a:defRPr/>
            </a:pPr>
            <a:endParaRPr lang="en-US" sz="3200" b="0" dirty="0">
              <a:latin typeface="+mn-lt"/>
            </a:endParaRPr>
          </a:p>
          <a:p>
            <a:pPr>
              <a:defRPr/>
            </a:pPr>
            <a:r>
              <a:rPr lang="en-US" sz="3200" b="0" dirty="0">
                <a:latin typeface="+mn-lt"/>
              </a:rPr>
              <a:t>2) They know that you know</a:t>
            </a:r>
          </a:p>
        </p:txBody>
      </p:sp>
      <p:sp>
        <p:nvSpPr>
          <p:cNvPr id="72707" name="Rectangle 2"/>
          <p:cNvSpPr>
            <a:spLocks noChangeArrowheads="1"/>
          </p:cNvSpPr>
          <p:nvPr/>
        </p:nvSpPr>
        <p:spPr bwMode="auto">
          <a:xfrm>
            <a:off x="1143000" y="815975"/>
            <a:ext cx="6781800" cy="923330"/>
          </a:xfrm>
          <a:prstGeom prst="rect">
            <a:avLst/>
          </a:prstGeom>
          <a:noFill/>
          <a:ln w="9525">
            <a:noFill/>
            <a:miter lim="800000"/>
            <a:headEnd/>
            <a:tailEnd/>
          </a:ln>
        </p:spPr>
        <p:txBody>
          <a:bodyPr>
            <a:spAutoFit/>
          </a:bodyPr>
          <a:lstStyle/>
          <a:p>
            <a:pPr algn="ctr"/>
            <a:r>
              <a:rPr lang="en-US" sz="5400" dirty="0">
                <a:solidFill>
                  <a:schemeClr val="tx1"/>
                </a:solidFill>
                <a:latin typeface="Palatino Linotype" pitchFamily="18" charset="0"/>
              </a:rPr>
              <a:t>Expressing Empathy:</a:t>
            </a:r>
          </a:p>
        </p:txBody>
      </p:sp>
    </p:spTree>
    <p:custDataLst>
      <p:tags r:id="rId1"/>
    </p:custDataLst>
    <p:extLst>
      <p:ext uri="{BB962C8B-B14F-4D97-AF65-F5344CB8AC3E}">
        <p14:creationId xmlns:p14="http://schemas.microsoft.com/office/powerpoint/2010/main" val="24560727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8077200" cy="1066800"/>
          </a:xfrm>
        </p:spPr>
        <p:txBody>
          <a:bodyPr/>
          <a:lstStyle/>
          <a:p>
            <a:pPr eaLnBrk="1" hangingPunct="1"/>
            <a:r>
              <a:rPr lang="en-US" dirty="0">
                <a:solidFill>
                  <a:srgbClr val="0F6FC6"/>
                </a:solidFill>
                <a:latin typeface="Arial" charset="0"/>
                <a:cs typeface="Arial" charset="0"/>
              </a:rPr>
              <a:t>Empathy</a:t>
            </a:r>
          </a:p>
        </p:txBody>
      </p:sp>
      <p:sp>
        <p:nvSpPr>
          <p:cNvPr id="27651" name="Rectangle 3"/>
          <p:cNvSpPr>
            <a:spLocks noGrp="1" noChangeArrowheads="1"/>
          </p:cNvSpPr>
          <p:nvPr>
            <p:ph idx="1"/>
          </p:nvPr>
        </p:nvSpPr>
        <p:spPr>
          <a:xfrm>
            <a:off x="457200" y="1676400"/>
            <a:ext cx="8001000" cy="5029200"/>
          </a:xfrm>
        </p:spPr>
        <p:txBody>
          <a:bodyPr/>
          <a:lstStyle/>
          <a:p>
            <a:pPr eaLnBrk="1" hangingPunct="1"/>
            <a:r>
              <a:rPr lang="en-US" dirty="0">
                <a:solidFill>
                  <a:srgbClr val="0F6FC6"/>
                </a:solidFill>
                <a:latin typeface="Arial" charset="0"/>
                <a:cs typeface="Arial" charset="0"/>
              </a:rPr>
              <a:t>Empathy </a:t>
            </a:r>
            <a:r>
              <a:rPr lang="en-US" i="1" dirty="0">
                <a:solidFill>
                  <a:srgbClr val="0F6FC6"/>
                </a:solidFill>
                <a:latin typeface="Arial" charset="0"/>
                <a:cs typeface="Arial" charset="0"/>
              </a:rPr>
              <a:t>is not</a:t>
            </a:r>
            <a:r>
              <a:rPr lang="en-US" dirty="0">
                <a:solidFill>
                  <a:srgbClr val="0F6FC6"/>
                </a:solidFill>
                <a:latin typeface="Arial" charset="0"/>
                <a:cs typeface="Arial" charset="0"/>
              </a:rPr>
              <a:t>:</a:t>
            </a:r>
          </a:p>
          <a:p>
            <a:pPr lvl="1" eaLnBrk="1" hangingPunct="1"/>
            <a:r>
              <a:rPr lang="en-US" dirty="0">
                <a:solidFill>
                  <a:srgbClr val="0F6FC6"/>
                </a:solidFill>
                <a:latin typeface="Arial" charset="0"/>
                <a:cs typeface="Arial" charset="0"/>
              </a:rPr>
              <a:t>Having had the same experience or problem</a:t>
            </a:r>
          </a:p>
          <a:p>
            <a:pPr lvl="1" eaLnBrk="1" hangingPunct="1"/>
            <a:r>
              <a:rPr lang="en-US" i="1" dirty="0">
                <a:solidFill>
                  <a:srgbClr val="0F6FC6"/>
                </a:solidFill>
                <a:latin typeface="Arial" charset="0"/>
                <a:cs typeface="Arial" charset="0"/>
              </a:rPr>
              <a:t>Identification</a:t>
            </a:r>
            <a:r>
              <a:rPr lang="en-US" dirty="0">
                <a:solidFill>
                  <a:srgbClr val="0F6FC6"/>
                </a:solidFill>
                <a:latin typeface="Arial" charset="0"/>
                <a:cs typeface="Arial" charset="0"/>
              </a:rPr>
              <a:t> with your client</a:t>
            </a:r>
          </a:p>
          <a:p>
            <a:pPr lvl="1" eaLnBrk="1" hangingPunct="1"/>
            <a:r>
              <a:rPr lang="en-US" dirty="0">
                <a:solidFill>
                  <a:srgbClr val="0F6FC6"/>
                </a:solidFill>
                <a:latin typeface="Arial" charset="0"/>
                <a:cs typeface="Arial" charset="0"/>
              </a:rPr>
              <a:t>“Let me tell you my story”</a:t>
            </a:r>
          </a:p>
          <a:p>
            <a:pPr eaLnBrk="1" hangingPunct="1"/>
            <a:r>
              <a:rPr lang="en-US" dirty="0">
                <a:solidFill>
                  <a:srgbClr val="0F6FC6"/>
                </a:solidFill>
                <a:latin typeface="Arial" charset="0"/>
                <a:cs typeface="Arial" charset="0"/>
              </a:rPr>
              <a:t>Empathy </a:t>
            </a:r>
            <a:r>
              <a:rPr lang="en-US" i="1" dirty="0">
                <a:solidFill>
                  <a:srgbClr val="0F6FC6"/>
                </a:solidFill>
                <a:latin typeface="Arial" charset="0"/>
                <a:cs typeface="Arial" charset="0"/>
              </a:rPr>
              <a:t>is</a:t>
            </a:r>
            <a:r>
              <a:rPr lang="en-US" dirty="0">
                <a:solidFill>
                  <a:srgbClr val="0F6FC6"/>
                </a:solidFill>
                <a:latin typeface="Arial" charset="0"/>
                <a:cs typeface="Arial" charset="0"/>
              </a:rPr>
              <a:t>:</a:t>
            </a:r>
          </a:p>
          <a:p>
            <a:pPr lvl="1" eaLnBrk="1" hangingPunct="1"/>
            <a:r>
              <a:rPr lang="en-US" dirty="0">
                <a:solidFill>
                  <a:srgbClr val="0F6FC6"/>
                </a:solidFill>
                <a:latin typeface="Arial" charset="0"/>
                <a:cs typeface="Arial" charset="0"/>
              </a:rPr>
              <a:t>The ability to accurately understand your client’s meaning</a:t>
            </a:r>
          </a:p>
          <a:p>
            <a:pPr lvl="1" eaLnBrk="1" hangingPunct="1"/>
            <a:r>
              <a:rPr lang="en-US" dirty="0">
                <a:solidFill>
                  <a:srgbClr val="0F6FC6"/>
                </a:solidFill>
                <a:latin typeface="Arial" charset="0"/>
                <a:cs typeface="Arial" charset="0"/>
              </a:rPr>
              <a:t>The ability to reflect that accurate understanding back to your client</a:t>
            </a:r>
          </a:p>
        </p:txBody>
      </p:sp>
    </p:spTree>
    <p:custDataLst>
      <p:tags r:id="rId1"/>
    </p:custDataLst>
    <p:extLst>
      <p:ext uri="{BB962C8B-B14F-4D97-AF65-F5344CB8AC3E}">
        <p14:creationId xmlns:p14="http://schemas.microsoft.com/office/powerpoint/2010/main" val="3389724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solidFill>
                  <a:srgbClr val="0F6FC6"/>
                </a:solidFill>
                <a:latin typeface="Arial" pitchFamily="34" charset="0"/>
                <a:cs typeface="Arial" pitchFamily="34" charset="0"/>
              </a:rPr>
              <a:t>Empathy</a:t>
            </a:r>
          </a:p>
        </p:txBody>
      </p:sp>
      <p:sp>
        <p:nvSpPr>
          <p:cNvPr id="3" name="Content Placeholder 2"/>
          <p:cNvSpPr>
            <a:spLocks noGrp="1"/>
          </p:cNvSpPr>
          <p:nvPr>
            <p:ph idx="1"/>
          </p:nvPr>
        </p:nvSpPr>
        <p:spPr>
          <a:xfrm>
            <a:off x="457200" y="2209800"/>
            <a:ext cx="8229600" cy="4114800"/>
          </a:xfrm>
        </p:spPr>
        <p:txBody>
          <a:bodyPr/>
          <a:lstStyle/>
          <a:p>
            <a:r>
              <a:rPr lang="en-US" sz="3600" dirty="0">
                <a:solidFill>
                  <a:srgbClr val="0F6FC6"/>
                </a:solidFill>
                <a:latin typeface="Arial" charset="0"/>
                <a:cs typeface="Arial" charset="0"/>
              </a:rPr>
              <a:t>Empathy is similar to gas in your car – it does not define where will you go, which route will you take, when will  you take off or stop.</a:t>
            </a:r>
          </a:p>
          <a:p>
            <a:r>
              <a:rPr lang="en-US" sz="3600" dirty="0">
                <a:solidFill>
                  <a:srgbClr val="0F6FC6"/>
                </a:solidFill>
                <a:latin typeface="Arial" charset="0"/>
                <a:cs typeface="Arial" charset="0"/>
              </a:rPr>
              <a:t>But you certainly are not going anywhere without it.</a:t>
            </a:r>
          </a:p>
          <a:p>
            <a:endParaRPr lang="en-US" dirty="0">
              <a:solidFill>
                <a:srgbClr val="0F6FC6"/>
              </a:solidFill>
            </a:endParaRPr>
          </a:p>
        </p:txBody>
      </p:sp>
    </p:spTree>
    <p:custDataLst>
      <p:tags r:id="rId1"/>
    </p:custDataLst>
    <p:extLst>
      <p:ext uri="{BB962C8B-B14F-4D97-AF65-F5344CB8AC3E}">
        <p14:creationId xmlns:p14="http://schemas.microsoft.com/office/powerpoint/2010/main" val="15592429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1295400"/>
          </a:xfrm>
        </p:spPr>
        <p:txBody>
          <a:bodyPr>
            <a:normAutofit/>
          </a:bodyPr>
          <a:lstStyle/>
          <a:p>
            <a:pPr algn="ctr" eaLnBrk="1" fontAlgn="auto" hangingPunct="1">
              <a:spcAft>
                <a:spcPts val="0"/>
              </a:spcAft>
              <a:defRPr/>
            </a:pPr>
            <a:r>
              <a:rPr lang="en-US" sz="4000" b="1" dirty="0">
                <a:solidFill>
                  <a:schemeClr val="tx2">
                    <a:satMod val="130000"/>
                  </a:schemeClr>
                </a:solidFill>
                <a:latin typeface="Arial" pitchFamily="34" charset="0"/>
                <a:cs typeface="Arial" pitchFamily="34" charset="0"/>
              </a:rPr>
              <a:t>Effectiveness of MI</a:t>
            </a:r>
            <a:br>
              <a:rPr lang="en-US" sz="4000" b="1" dirty="0">
                <a:solidFill>
                  <a:schemeClr val="tx2">
                    <a:satMod val="130000"/>
                  </a:schemeClr>
                </a:solidFill>
                <a:latin typeface="Arial" pitchFamily="34" charset="0"/>
                <a:cs typeface="Arial" pitchFamily="34" charset="0"/>
              </a:rPr>
            </a:br>
            <a:r>
              <a:rPr lang="en-US" sz="4000" b="1" dirty="0">
                <a:solidFill>
                  <a:schemeClr val="tx2">
                    <a:satMod val="130000"/>
                  </a:schemeClr>
                </a:solidFill>
                <a:latin typeface="Arial" pitchFamily="34" charset="0"/>
                <a:cs typeface="Arial" pitchFamily="34" charset="0"/>
              </a:rPr>
              <a:t>(</a:t>
            </a:r>
            <a:r>
              <a:rPr lang="en-US" sz="2800" b="1" dirty="0">
                <a:solidFill>
                  <a:schemeClr val="tx2">
                    <a:satMod val="130000"/>
                  </a:schemeClr>
                </a:solidFill>
                <a:latin typeface="Arial" pitchFamily="34" charset="0"/>
                <a:cs typeface="Arial" pitchFamily="34" charset="0"/>
              </a:rPr>
              <a:t>over 300 clinical trials)</a:t>
            </a:r>
            <a:endParaRPr lang="en-US" sz="4000" b="1" dirty="0">
              <a:solidFill>
                <a:schemeClr val="tx2">
                  <a:satMod val="130000"/>
                </a:schemeClr>
              </a:solidFill>
              <a:latin typeface="Arial" pitchFamily="34" charset="0"/>
              <a:cs typeface="Arial" pitchFamily="34" charset="0"/>
            </a:endParaRPr>
          </a:p>
        </p:txBody>
      </p:sp>
      <p:sp>
        <p:nvSpPr>
          <p:cNvPr id="22531" name="Rectangle 3"/>
          <p:cNvSpPr>
            <a:spLocks noGrp="1" noChangeArrowheads="1"/>
          </p:cNvSpPr>
          <p:nvPr>
            <p:ph idx="1"/>
          </p:nvPr>
        </p:nvSpPr>
        <p:spPr>
          <a:xfrm>
            <a:off x="457200" y="1371600"/>
            <a:ext cx="8229600" cy="4694238"/>
          </a:xfrm>
        </p:spPr>
        <p:txBody>
          <a:bodyPr/>
          <a:lstStyle/>
          <a:p>
            <a:pPr marL="365125" indent="-282575" eaLnBrk="1" hangingPunct="1"/>
            <a:r>
              <a:rPr lang="en-US" sz="3600" dirty="0">
                <a:solidFill>
                  <a:srgbClr val="0B5395"/>
                </a:solidFill>
                <a:latin typeface="Arial" pitchFamily="34" charset="0"/>
                <a:cs typeface="Arial" pitchFamily="34" charset="0"/>
              </a:rPr>
              <a:t>Shown to work in:</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Medication adherence</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Diet and exercise</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Addictions treatment and gambling</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Eating disorders</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Co-occurring disorders</a:t>
            </a:r>
          </a:p>
          <a:p>
            <a:pPr lvl="1" indent="-236538" eaLnBrk="1" hangingPunct="1">
              <a:buFont typeface="Verdana" pitchFamily="34" charset="0"/>
              <a:buChar char="◦"/>
            </a:pPr>
            <a:r>
              <a:rPr lang="en-US" sz="3200" dirty="0">
                <a:solidFill>
                  <a:srgbClr val="0B5395"/>
                </a:solidFill>
                <a:latin typeface="Arial" pitchFamily="34" charset="0"/>
                <a:cs typeface="Arial" pitchFamily="34" charset="0"/>
              </a:rPr>
              <a:t>Adults and youth in criminal justice system</a:t>
            </a:r>
          </a:p>
          <a:p>
            <a:pPr marL="365125" indent="-282575" eaLnBrk="1" hangingPunct="1"/>
            <a:endParaRPr lang="en-US" sz="2400" dirty="0">
              <a:latin typeface="Arial" pitchFamily="34" charset="0"/>
              <a:cs typeface="Arial" pitchFamily="34" charset="0"/>
            </a:endParaRP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Box 4"/>
          <p:cNvSpPr txBox="1">
            <a:spLocks noChangeArrowheads="1"/>
          </p:cNvSpPr>
          <p:nvPr/>
        </p:nvSpPr>
        <p:spPr bwMode="auto">
          <a:xfrm>
            <a:off x="304800" y="381000"/>
            <a:ext cx="8610600" cy="6832640"/>
          </a:xfrm>
          <a:prstGeom prst="rect">
            <a:avLst/>
          </a:prstGeom>
          <a:noFill/>
          <a:ln w="9525">
            <a:noFill/>
            <a:miter lim="800000"/>
            <a:headEnd/>
            <a:tailEnd/>
          </a:ln>
        </p:spPr>
        <p:txBody>
          <a:bodyPr wrap="square">
            <a:spAutoFit/>
          </a:bodyPr>
          <a:lstStyle/>
          <a:p>
            <a:pPr algn="ctr"/>
            <a:r>
              <a:rPr lang="en-US" sz="4000" dirty="0">
                <a:solidFill>
                  <a:schemeClr val="accent1">
                    <a:lumMod val="75000"/>
                  </a:schemeClr>
                </a:solidFill>
                <a:latin typeface="+mj-lt"/>
              </a:rPr>
              <a:t>Fundamental Interactive Communication Skills</a:t>
            </a:r>
          </a:p>
          <a:p>
            <a:r>
              <a:rPr lang="en-US" sz="6600" dirty="0">
                <a:solidFill>
                  <a:schemeClr val="accent1">
                    <a:lumMod val="75000"/>
                  </a:schemeClr>
                </a:solidFill>
                <a:latin typeface="+mj-lt"/>
              </a:rPr>
              <a:t>OARS</a:t>
            </a:r>
          </a:p>
          <a:p>
            <a:pPr>
              <a:buFont typeface="Arial" pitchFamily="34" charset="0"/>
              <a:buChar char="•"/>
            </a:pPr>
            <a:endParaRPr lang="en-US" altLang="en-US" sz="2800" dirty="0">
              <a:solidFill>
                <a:schemeClr val="accent1">
                  <a:lumMod val="75000"/>
                </a:schemeClr>
              </a:solidFill>
            </a:endParaRPr>
          </a:p>
          <a:p>
            <a:pPr>
              <a:buFont typeface="Arial" pitchFamily="34" charset="0"/>
              <a:buChar char="•"/>
            </a:pPr>
            <a:r>
              <a:rPr lang="en-US" altLang="en-US" sz="2800" dirty="0">
                <a:solidFill>
                  <a:schemeClr val="accent1">
                    <a:lumMod val="75000"/>
                  </a:schemeClr>
                </a:solidFill>
                <a:latin typeface="Arial" pitchFamily="34" charset="0"/>
                <a:cs typeface="Arial" pitchFamily="34" charset="0"/>
              </a:rPr>
              <a:t>Open-ended questions</a:t>
            </a:r>
            <a:br>
              <a:rPr lang="en-US" altLang="en-US" sz="2800" dirty="0">
                <a:solidFill>
                  <a:schemeClr val="accent1">
                    <a:lumMod val="75000"/>
                  </a:schemeClr>
                </a:solidFill>
                <a:latin typeface="Arial" pitchFamily="34" charset="0"/>
                <a:cs typeface="Arial" pitchFamily="34" charset="0"/>
              </a:rPr>
            </a:br>
            <a:endParaRPr lang="en-US" altLang="en-US" sz="2800" dirty="0">
              <a:solidFill>
                <a:schemeClr val="accent1">
                  <a:lumMod val="75000"/>
                </a:schemeClr>
              </a:solidFill>
              <a:latin typeface="Arial" pitchFamily="34" charset="0"/>
              <a:cs typeface="Arial" pitchFamily="34" charset="0"/>
            </a:endParaRPr>
          </a:p>
          <a:p>
            <a:pPr>
              <a:buFont typeface="Arial" pitchFamily="34" charset="0"/>
              <a:buChar char="•"/>
            </a:pPr>
            <a:r>
              <a:rPr lang="en-US" altLang="en-US" sz="2800" dirty="0">
                <a:solidFill>
                  <a:schemeClr val="accent1">
                    <a:lumMod val="75000"/>
                  </a:schemeClr>
                </a:solidFill>
                <a:latin typeface="Arial" pitchFamily="34" charset="0"/>
                <a:cs typeface="Arial" pitchFamily="34" charset="0"/>
              </a:rPr>
              <a:t>Affirmation</a:t>
            </a:r>
            <a:br>
              <a:rPr lang="en-US" altLang="en-US" sz="2800" dirty="0">
                <a:solidFill>
                  <a:schemeClr val="accent1">
                    <a:lumMod val="75000"/>
                  </a:schemeClr>
                </a:solidFill>
                <a:latin typeface="Arial" pitchFamily="34" charset="0"/>
                <a:cs typeface="Arial" pitchFamily="34" charset="0"/>
              </a:rPr>
            </a:br>
            <a:endParaRPr lang="en-US" altLang="en-US" sz="2800" dirty="0">
              <a:solidFill>
                <a:schemeClr val="accent1">
                  <a:lumMod val="75000"/>
                </a:schemeClr>
              </a:solidFill>
              <a:latin typeface="Arial" pitchFamily="34" charset="0"/>
              <a:cs typeface="Arial" pitchFamily="34" charset="0"/>
            </a:endParaRPr>
          </a:p>
          <a:p>
            <a:pPr>
              <a:buFont typeface="Arial" pitchFamily="34" charset="0"/>
              <a:buChar char="•"/>
            </a:pPr>
            <a:r>
              <a:rPr lang="en-US" altLang="en-US" sz="2800" dirty="0">
                <a:solidFill>
                  <a:schemeClr val="accent1">
                    <a:lumMod val="75000"/>
                  </a:schemeClr>
                </a:solidFill>
                <a:latin typeface="Arial" pitchFamily="34" charset="0"/>
                <a:cs typeface="Arial" pitchFamily="34" charset="0"/>
              </a:rPr>
              <a:t>Reflective listening</a:t>
            </a:r>
            <a:br>
              <a:rPr lang="en-US" altLang="en-US" sz="2800" dirty="0">
                <a:solidFill>
                  <a:schemeClr val="accent1">
                    <a:lumMod val="75000"/>
                  </a:schemeClr>
                </a:solidFill>
                <a:latin typeface="Arial" pitchFamily="34" charset="0"/>
                <a:cs typeface="Arial" pitchFamily="34" charset="0"/>
              </a:rPr>
            </a:br>
            <a:endParaRPr lang="en-US" altLang="en-US" sz="2800" dirty="0">
              <a:solidFill>
                <a:schemeClr val="accent1">
                  <a:lumMod val="75000"/>
                </a:schemeClr>
              </a:solidFill>
              <a:latin typeface="Arial" pitchFamily="34" charset="0"/>
              <a:cs typeface="Arial" pitchFamily="34" charset="0"/>
            </a:endParaRPr>
          </a:p>
          <a:p>
            <a:pPr>
              <a:buFont typeface="Arial" pitchFamily="34" charset="0"/>
              <a:buChar char="•"/>
            </a:pPr>
            <a:r>
              <a:rPr lang="en-US" altLang="en-US" sz="2800" dirty="0">
                <a:solidFill>
                  <a:schemeClr val="accent1">
                    <a:lumMod val="75000"/>
                  </a:schemeClr>
                </a:solidFill>
                <a:latin typeface="Arial" pitchFamily="34" charset="0"/>
                <a:cs typeface="Arial" pitchFamily="34" charset="0"/>
              </a:rPr>
              <a:t>Summarize</a:t>
            </a:r>
            <a:endParaRPr lang="en-US" altLang="en-US" sz="2000" dirty="0">
              <a:latin typeface="Arial" pitchFamily="34" charset="0"/>
              <a:cs typeface="Arial" pitchFamily="34" charset="0"/>
            </a:endParaRPr>
          </a:p>
          <a:p>
            <a:endParaRPr lang="en-US" altLang="en-US" sz="2400" dirty="0">
              <a:solidFill>
                <a:schemeClr val="accent1">
                  <a:lumMod val="75000"/>
                </a:schemeClr>
              </a:solidFill>
            </a:endParaRPr>
          </a:p>
          <a:p>
            <a:endParaRPr lang="en-US" altLang="en-US" sz="2400" dirty="0">
              <a:solidFill>
                <a:schemeClr val="accent1">
                  <a:lumMod val="75000"/>
                </a:schemeClr>
              </a:solidFill>
            </a:endParaRPr>
          </a:p>
          <a:p>
            <a:endParaRPr lang="en-US" sz="2000" dirty="0">
              <a:solidFill>
                <a:schemeClr val="accent1">
                  <a:lumMod val="75000"/>
                </a:schemeClr>
              </a:solidFill>
              <a:latin typeface="+mj-lt"/>
            </a:endParaRPr>
          </a:p>
        </p:txBody>
      </p:sp>
      <p:pic>
        <p:nvPicPr>
          <p:cNvPr id="34821" name="Picture 4" descr="C:\Users\mhohman\AppData\Local\Microsoft\Windows\Temporary Internet Files\Content.IE5\0CPDU0W8\MPj04422760000[1].jpg"/>
          <p:cNvPicPr>
            <a:picLocks noChangeAspect="1" noChangeArrowheads="1"/>
          </p:cNvPicPr>
          <p:nvPr/>
        </p:nvPicPr>
        <p:blipFill>
          <a:blip r:embed="rId4" cstate="print"/>
          <a:srcRect/>
          <a:stretch>
            <a:fillRect/>
          </a:stretch>
        </p:blipFill>
        <p:spPr bwMode="auto">
          <a:xfrm>
            <a:off x="4572000" y="1981200"/>
            <a:ext cx="4419600" cy="4152002"/>
          </a:xfrm>
          <a:prstGeom prst="rect">
            <a:avLst/>
          </a:prstGeom>
          <a:noFill/>
          <a:ln w="9525">
            <a:noFill/>
            <a:miter lim="800000"/>
            <a:headEnd/>
            <a:tailEnd/>
          </a:ln>
        </p:spPr>
      </p:pic>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28600" y="381000"/>
            <a:ext cx="8677275" cy="762000"/>
          </a:xfrm>
        </p:spPr>
        <p:txBody>
          <a:bodyPr>
            <a:normAutofit/>
          </a:bodyPr>
          <a:lstStyle/>
          <a:p>
            <a:pPr eaLnBrk="1" fontAlgn="auto" hangingPunct="1">
              <a:spcAft>
                <a:spcPts val="0"/>
              </a:spcAft>
              <a:defRPr/>
            </a:pPr>
            <a:r>
              <a:rPr lang="en-US" sz="4000" i="1" dirty="0">
                <a:solidFill>
                  <a:schemeClr val="tx2">
                    <a:satMod val="130000"/>
                  </a:schemeClr>
                </a:solidFill>
                <a:latin typeface="Palatino Linotype" pitchFamily="18" charset="0"/>
              </a:rPr>
              <a:t> Closed</a:t>
            </a:r>
            <a:r>
              <a:rPr lang="en-US" sz="4000" dirty="0">
                <a:solidFill>
                  <a:schemeClr val="tx2">
                    <a:satMod val="130000"/>
                  </a:schemeClr>
                </a:solidFill>
                <a:latin typeface="Palatino Linotype" pitchFamily="18" charset="0"/>
              </a:rPr>
              <a:t> Questions</a:t>
            </a:r>
            <a:endParaRPr lang="en-US" sz="4000" i="1" dirty="0">
              <a:solidFill>
                <a:schemeClr val="tx2">
                  <a:satMod val="130000"/>
                </a:schemeClr>
              </a:solidFill>
              <a:latin typeface="Palatino Linotype" pitchFamily="18" charset="0"/>
            </a:endParaRPr>
          </a:p>
        </p:txBody>
      </p:sp>
      <p:sp>
        <p:nvSpPr>
          <p:cNvPr id="31747" name="Rectangle 3"/>
          <p:cNvSpPr>
            <a:spLocks noGrp="1" noChangeArrowheads="1"/>
          </p:cNvSpPr>
          <p:nvPr>
            <p:ph idx="1"/>
          </p:nvPr>
        </p:nvSpPr>
        <p:spPr>
          <a:xfrm>
            <a:off x="609600" y="1371600"/>
            <a:ext cx="3962400" cy="5029200"/>
          </a:xfrm>
        </p:spPr>
        <p:txBody>
          <a:bodyPr>
            <a:normAutofit fontScale="92500" lnSpcReduction="10000"/>
          </a:bodyPr>
          <a:lstStyle/>
          <a:p>
            <a:pPr eaLnBrk="1" hangingPunct="1">
              <a:lnSpc>
                <a:spcPct val="90000"/>
              </a:lnSpc>
              <a:defRPr/>
            </a:pPr>
            <a:r>
              <a:rPr lang="en-US" dirty="0"/>
              <a:t>Invite a </a:t>
            </a:r>
            <a:r>
              <a:rPr lang="en-US" i="1" dirty="0"/>
              <a:t>short</a:t>
            </a:r>
            <a:r>
              <a:rPr lang="en-US" dirty="0"/>
              <a:t> answer (not only Yes/No)</a:t>
            </a:r>
          </a:p>
          <a:p>
            <a:pPr lvl="1" eaLnBrk="1" hangingPunct="1">
              <a:lnSpc>
                <a:spcPct val="90000"/>
              </a:lnSpc>
              <a:defRPr/>
            </a:pPr>
            <a:r>
              <a:rPr lang="en-US" dirty="0"/>
              <a:t>Did you drink this week?</a:t>
            </a:r>
            <a:br>
              <a:rPr lang="en-US" dirty="0"/>
            </a:br>
            <a:endParaRPr lang="en-US" dirty="0"/>
          </a:p>
          <a:p>
            <a:pPr eaLnBrk="1" hangingPunct="1">
              <a:lnSpc>
                <a:spcPct val="90000"/>
              </a:lnSpc>
              <a:defRPr/>
            </a:pPr>
            <a:r>
              <a:rPr lang="en-US" dirty="0"/>
              <a:t>Ask for specific information  </a:t>
            </a:r>
          </a:p>
          <a:p>
            <a:pPr lvl="1" eaLnBrk="1" hangingPunct="1">
              <a:lnSpc>
                <a:spcPct val="90000"/>
              </a:lnSpc>
              <a:defRPr/>
            </a:pPr>
            <a:r>
              <a:rPr lang="en-US" dirty="0"/>
              <a:t>What is your address?</a:t>
            </a:r>
            <a:br>
              <a:rPr lang="en-US" dirty="0"/>
            </a:br>
            <a:endParaRPr lang="en-US" dirty="0"/>
          </a:p>
          <a:p>
            <a:pPr eaLnBrk="1" hangingPunct="1">
              <a:lnSpc>
                <a:spcPct val="90000"/>
              </a:lnSpc>
              <a:defRPr/>
            </a:pPr>
            <a:r>
              <a:rPr lang="en-US" dirty="0"/>
              <a:t>Might be multiple choice</a:t>
            </a:r>
          </a:p>
          <a:p>
            <a:pPr lvl="1" eaLnBrk="1" hangingPunct="1">
              <a:lnSpc>
                <a:spcPct val="90000"/>
              </a:lnSpc>
              <a:defRPr/>
            </a:pPr>
            <a:r>
              <a:rPr lang="en-US" dirty="0"/>
              <a:t>What do you plan to do: Quit, cut down, or keep on smoking?</a:t>
            </a:r>
            <a:br>
              <a:rPr lang="en-US" dirty="0"/>
            </a:br>
            <a:endParaRPr lang="en-US" dirty="0"/>
          </a:p>
          <a:p>
            <a:pPr eaLnBrk="1" hangingPunct="1">
              <a:lnSpc>
                <a:spcPct val="90000"/>
              </a:lnSpc>
              <a:defRPr/>
            </a:pPr>
            <a:r>
              <a:rPr lang="en-US" dirty="0"/>
              <a:t>They </a:t>
            </a:r>
            <a:r>
              <a:rPr lang="en-US" u="sng" dirty="0"/>
              <a:t>limit</a:t>
            </a:r>
            <a:r>
              <a:rPr lang="en-US" dirty="0"/>
              <a:t> the client’s answer </a:t>
            </a:r>
            <a:r>
              <a:rPr lang="en-US" u="sng" dirty="0"/>
              <a:t>options</a:t>
            </a:r>
          </a:p>
        </p:txBody>
      </p:sp>
      <p:sp>
        <p:nvSpPr>
          <p:cNvPr id="7" name="Rectangle 6"/>
          <p:cNvSpPr/>
          <p:nvPr/>
        </p:nvSpPr>
        <p:spPr>
          <a:xfrm>
            <a:off x="5105400" y="457200"/>
            <a:ext cx="3743325" cy="708025"/>
          </a:xfrm>
          <a:prstGeom prst="rect">
            <a:avLst/>
          </a:prstGeom>
        </p:spPr>
        <p:txBody>
          <a:bodyPr wrap="none">
            <a:spAutoFit/>
          </a:bodyPr>
          <a:lstStyle/>
          <a:p>
            <a:pPr>
              <a:defRPr/>
            </a:pPr>
            <a:r>
              <a:rPr lang="en-US" i="1" dirty="0">
                <a:solidFill>
                  <a:schemeClr val="tx2">
                    <a:satMod val="130000"/>
                  </a:schemeClr>
                </a:solidFill>
                <a:latin typeface="Palatino Linotype" pitchFamily="18" charset="0"/>
              </a:rPr>
              <a:t>Open</a:t>
            </a:r>
            <a:r>
              <a:rPr lang="en-US" dirty="0">
                <a:solidFill>
                  <a:schemeClr val="tx2">
                    <a:satMod val="130000"/>
                  </a:schemeClr>
                </a:solidFill>
                <a:latin typeface="Palatino Linotype" pitchFamily="18" charset="0"/>
              </a:rPr>
              <a:t> Questions</a:t>
            </a:r>
            <a:endParaRPr lang="en-US" dirty="0"/>
          </a:p>
        </p:txBody>
      </p:sp>
      <p:sp>
        <p:nvSpPr>
          <p:cNvPr id="8" name="Rectangle 7"/>
          <p:cNvSpPr/>
          <p:nvPr/>
        </p:nvSpPr>
        <p:spPr>
          <a:xfrm>
            <a:off x="4800600" y="1371600"/>
            <a:ext cx="3886200" cy="3046413"/>
          </a:xfrm>
          <a:prstGeom prst="rect">
            <a:avLst/>
          </a:prstGeom>
        </p:spPr>
        <p:txBody>
          <a:bodyPr>
            <a:spAutoFit/>
          </a:bodyPr>
          <a:lstStyle/>
          <a:p>
            <a:pPr marL="365125" indent="-282575">
              <a:buClr>
                <a:schemeClr val="bg2">
                  <a:lumMod val="75000"/>
                </a:schemeClr>
              </a:buClr>
              <a:buFont typeface="Arial" pitchFamily="34" charset="0"/>
              <a:buChar char="•"/>
              <a:defRPr/>
            </a:pPr>
            <a:r>
              <a:rPr lang="en-US" sz="2400" dirty="0"/>
              <a:t>Open the door, encourage client to talk</a:t>
            </a:r>
          </a:p>
          <a:p>
            <a:pPr marL="365125" indent="-282575">
              <a:buClr>
                <a:schemeClr val="bg2">
                  <a:lumMod val="75000"/>
                </a:schemeClr>
              </a:buClr>
              <a:defRPr/>
            </a:pPr>
            <a:endParaRPr lang="en-US" sz="2400" dirty="0"/>
          </a:p>
          <a:p>
            <a:pPr marL="365125" indent="-282575">
              <a:buClr>
                <a:schemeClr val="bg2">
                  <a:lumMod val="75000"/>
                </a:schemeClr>
              </a:buClr>
              <a:buFont typeface="Arial" pitchFamily="34" charset="0"/>
              <a:buChar char="•"/>
              <a:defRPr/>
            </a:pPr>
            <a:r>
              <a:rPr lang="en-US" sz="2400" dirty="0"/>
              <a:t>Encourage elaboration and discussion</a:t>
            </a:r>
          </a:p>
          <a:p>
            <a:pPr marL="365125" indent="-282575">
              <a:buClr>
                <a:schemeClr val="bg2">
                  <a:lumMod val="75000"/>
                </a:schemeClr>
              </a:buClr>
              <a:defRPr/>
            </a:pPr>
            <a:endParaRPr lang="en-US" sz="2400" dirty="0"/>
          </a:p>
          <a:p>
            <a:pPr marL="365125" indent="-282575">
              <a:buClr>
                <a:schemeClr val="bg2">
                  <a:lumMod val="75000"/>
                </a:schemeClr>
              </a:buClr>
              <a:buFont typeface="Arial" pitchFamily="34" charset="0"/>
              <a:buChar char="•"/>
              <a:defRPr/>
            </a:pPr>
            <a:r>
              <a:rPr lang="en-US" sz="2400" dirty="0"/>
              <a:t>Leave broad latitude for how to respond</a:t>
            </a:r>
          </a:p>
        </p:txBody>
      </p:sp>
      <p:sp>
        <p:nvSpPr>
          <p:cNvPr id="65542" name="TextBox 8"/>
          <p:cNvSpPr txBox="1">
            <a:spLocks noChangeArrowheads="1"/>
          </p:cNvSpPr>
          <p:nvPr/>
        </p:nvSpPr>
        <p:spPr bwMode="auto">
          <a:xfrm>
            <a:off x="4419600" y="4572000"/>
            <a:ext cx="4724400" cy="2062163"/>
          </a:xfrm>
          <a:prstGeom prst="rect">
            <a:avLst/>
          </a:prstGeom>
          <a:noFill/>
          <a:ln w="9525">
            <a:noFill/>
            <a:miter lim="800000"/>
            <a:headEnd/>
            <a:tailEnd/>
          </a:ln>
        </p:spPr>
        <p:txBody>
          <a:bodyPr>
            <a:spAutoFit/>
          </a:bodyPr>
          <a:lstStyle/>
          <a:p>
            <a:r>
              <a:rPr lang="en-US" sz="3200">
                <a:solidFill>
                  <a:srgbClr val="FF0000"/>
                </a:solidFill>
              </a:rPr>
              <a:t>Both are needed and important, they just serve different purposes</a:t>
            </a:r>
          </a:p>
        </p:txBody>
      </p:sp>
    </p:spTree>
    <p:custDataLst>
      <p:tags r:id="rId1"/>
    </p:custDataLst>
    <p:extLst>
      <p:ext uri="{BB962C8B-B14F-4D97-AF65-F5344CB8AC3E}">
        <p14:creationId xmlns:p14="http://schemas.microsoft.com/office/powerpoint/2010/main" val="184521977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US" dirty="0">
                <a:solidFill>
                  <a:srgbClr val="0B5395"/>
                </a:solidFill>
                <a:latin typeface="Arial" charset="0"/>
                <a:cs typeface="Arial" charset="0"/>
              </a:rPr>
              <a:t>If you agree, here is the $10 M question:</a:t>
            </a:r>
          </a:p>
        </p:txBody>
      </p:sp>
      <p:sp>
        <p:nvSpPr>
          <p:cNvPr id="3" name="Content Placeholder 2"/>
          <p:cNvSpPr>
            <a:spLocks noGrp="1"/>
          </p:cNvSpPr>
          <p:nvPr>
            <p:ph idx="1"/>
          </p:nvPr>
        </p:nvSpPr>
        <p:spPr>
          <a:xfrm>
            <a:off x="457200" y="2362200"/>
            <a:ext cx="8229600" cy="3962400"/>
          </a:xfrm>
        </p:spPr>
        <p:txBody>
          <a:bodyPr/>
          <a:lstStyle/>
          <a:p>
            <a:pPr algn="ctr">
              <a:buFontTx/>
              <a:buNone/>
            </a:pPr>
            <a:r>
              <a:rPr lang="en-US" sz="7200" dirty="0">
                <a:solidFill>
                  <a:schemeClr val="accent1">
                    <a:lumMod val="75000"/>
                  </a:schemeClr>
                </a:solidFill>
                <a:latin typeface="Arial" charset="0"/>
                <a:cs typeface="Arial" charset="0"/>
              </a:rPr>
              <a:t>Why people don’t </a:t>
            </a:r>
            <a:br>
              <a:rPr lang="en-US" sz="7200" dirty="0">
                <a:solidFill>
                  <a:schemeClr val="accent1">
                    <a:lumMod val="75000"/>
                  </a:schemeClr>
                </a:solidFill>
                <a:latin typeface="Arial" charset="0"/>
                <a:cs typeface="Arial" charset="0"/>
              </a:rPr>
            </a:br>
            <a:r>
              <a:rPr lang="en-US" sz="7200" dirty="0">
                <a:solidFill>
                  <a:schemeClr val="accent1">
                    <a:lumMod val="75000"/>
                  </a:schemeClr>
                </a:solidFill>
                <a:latin typeface="Arial" charset="0"/>
                <a:cs typeface="Arial" charset="0"/>
              </a:rPr>
              <a:t> just change?</a:t>
            </a:r>
            <a:endParaRPr lang="en-US" sz="7200" dirty="0">
              <a:solidFill>
                <a:srgbClr val="0B5395"/>
              </a:solidFill>
              <a:latin typeface="Arial" charset="0"/>
              <a:cs typeface="Arial" charset="0"/>
            </a:endParaRPr>
          </a:p>
          <a:p>
            <a:endParaRPr lang="en-US" sz="6000" dirty="0"/>
          </a:p>
        </p:txBody>
      </p:sp>
    </p:spTree>
    <p:custDataLst>
      <p:tags r:id="rId1"/>
    </p:custDataLst>
    <p:extLst>
      <p:ext uri="{BB962C8B-B14F-4D97-AF65-F5344CB8AC3E}">
        <p14:creationId xmlns:p14="http://schemas.microsoft.com/office/powerpoint/2010/main" val="344447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4419600" cy="5029199"/>
          </a:xfrm>
        </p:spPr>
        <p:txBody>
          <a:bodyPr/>
          <a:lstStyle/>
          <a:p>
            <a:r>
              <a:rPr lang="en-US" sz="2400" dirty="0">
                <a:latin typeface="Times New Roman"/>
                <a:cs typeface="Times New Roman"/>
              </a:rPr>
              <a:t>Begin with “</a:t>
            </a:r>
            <a:r>
              <a:rPr lang="en-US" sz="2400" dirty="0" err="1">
                <a:latin typeface="Times New Roman"/>
                <a:cs typeface="Times New Roman"/>
              </a:rPr>
              <a:t>What,”“How,”“Tell</a:t>
            </a:r>
            <a:r>
              <a:rPr lang="en-US" sz="2400" dirty="0">
                <a:latin typeface="Times New Roman"/>
                <a:cs typeface="Times New Roman"/>
              </a:rPr>
              <a:t> me </a:t>
            </a:r>
            <a:r>
              <a:rPr lang="en-US" sz="2400" dirty="0" err="1">
                <a:latin typeface="Times New Roman"/>
                <a:cs typeface="Times New Roman"/>
              </a:rPr>
              <a:t>about,”“Describe</a:t>
            </a:r>
            <a:r>
              <a:rPr lang="en-US" sz="2400" dirty="0">
                <a:latin typeface="Times New Roman"/>
                <a:cs typeface="Times New Roman"/>
              </a:rPr>
              <a:t>,” etc. </a:t>
            </a:r>
          </a:p>
          <a:p>
            <a:r>
              <a:rPr lang="en-US" sz="2400" b="1" dirty="0">
                <a:latin typeface="Times New Roman"/>
                <a:cs typeface="Times New Roman"/>
              </a:rPr>
              <a:t>What </a:t>
            </a:r>
            <a:r>
              <a:rPr lang="en-US" sz="2400" dirty="0">
                <a:latin typeface="Times New Roman"/>
                <a:cs typeface="Times New Roman"/>
              </a:rPr>
              <a:t>do you think will be some of the things that might be problematic? </a:t>
            </a:r>
          </a:p>
          <a:p>
            <a:r>
              <a:rPr lang="en-US" sz="2400" b="1" dirty="0">
                <a:latin typeface="Times New Roman"/>
                <a:cs typeface="Times New Roman"/>
              </a:rPr>
              <a:t>How </a:t>
            </a:r>
            <a:r>
              <a:rPr lang="en-US" sz="2400" dirty="0">
                <a:latin typeface="Times New Roman"/>
                <a:cs typeface="Times New Roman"/>
              </a:rPr>
              <a:t>are you managing your cravings now? </a:t>
            </a:r>
          </a:p>
          <a:p>
            <a:r>
              <a:rPr lang="en-US" sz="2400" b="1" dirty="0">
                <a:latin typeface="Times New Roman"/>
                <a:cs typeface="Times New Roman"/>
              </a:rPr>
              <a:t>Tell </a:t>
            </a:r>
            <a:r>
              <a:rPr lang="en-US" sz="2400" dirty="0">
                <a:latin typeface="Times New Roman"/>
                <a:cs typeface="Times New Roman"/>
              </a:rPr>
              <a:t>me about your experiences in…</a:t>
            </a:r>
          </a:p>
          <a:p>
            <a:r>
              <a:rPr lang="en-US" sz="2400" b="1" dirty="0">
                <a:latin typeface="Times New Roman"/>
                <a:cs typeface="Times New Roman"/>
              </a:rPr>
              <a:t>Describe </a:t>
            </a:r>
            <a:r>
              <a:rPr lang="en-US" sz="2400" dirty="0">
                <a:latin typeface="Times New Roman"/>
                <a:cs typeface="Times New Roman"/>
              </a:rPr>
              <a:t>your living situation. </a:t>
            </a:r>
          </a:p>
          <a:p>
            <a:pPr marL="0" indent="0">
              <a:buNone/>
            </a:pPr>
            <a:endParaRPr lang="en-US" dirty="0"/>
          </a:p>
        </p:txBody>
      </p:sp>
      <p:sp>
        <p:nvSpPr>
          <p:cNvPr id="3" name="Title 2"/>
          <p:cNvSpPr>
            <a:spLocks noGrp="1"/>
          </p:cNvSpPr>
          <p:nvPr>
            <p:ph type="title"/>
          </p:nvPr>
        </p:nvSpPr>
        <p:spPr>
          <a:xfrm>
            <a:off x="457200" y="228600"/>
            <a:ext cx="8229600" cy="1066800"/>
          </a:xfrm>
        </p:spPr>
        <p:txBody>
          <a:bodyPr/>
          <a:lstStyle/>
          <a:p>
            <a:r>
              <a:rPr lang="en-US" dirty="0"/>
              <a:t>Open ended         Close ended</a:t>
            </a:r>
          </a:p>
        </p:txBody>
      </p:sp>
      <p:sp>
        <p:nvSpPr>
          <p:cNvPr id="4" name="Content Placeholder 1"/>
          <p:cNvSpPr txBox="1">
            <a:spLocks/>
          </p:cNvSpPr>
          <p:nvPr/>
        </p:nvSpPr>
        <p:spPr bwMode="auto">
          <a:xfrm>
            <a:off x="4800600" y="1524000"/>
            <a:ext cx="4191000" cy="5105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600" b="0" baseline="30000" dirty="0">
                <a:latin typeface="Times New Roman"/>
                <a:cs typeface="Times New Roman"/>
              </a:rPr>
              <a:t>Begin with “Have/Had/Has,” “</a:t>
            </a:r>
            <a:r>
              <a:rPr lang="en-US" sz="3600" b="0" baseline="30000" dirty="0" err="1">
                <a:latin typeface="Times New Roman"/>
                <a:cs typeface="Times New Roman"/>
              </a:rPr>
              <a:t>Which,”“How</a:t>
            </a:r>
            <a:r>
              <a:rPr lang="en-US" sz="3600" b="0" baseline="30000" dirty="0">
                <a:latin typeface="Times New Roman"/>
                <a:cs typeface="Times New Roman"/>
              </a:rPr>
              <a:t> </a:t>
            </a:r>
            <a:r>
              <a:rPr lang="en-US" sz="3600" b="0" baseline="30000" dirty="0" err="1">
                <a:latin typeface="Times New Roman"/>
                <a:cs typeface="Times New Roman"/>
              </a:rPr>
              <a:t>many,”“Did</a:t>
            </a:r>
            <a:r>
              <a:rPr lang="en-US" sz="3600" b="0" baseline="30000" dirty="0">
                <a:latin typeface="Times New Roman"/>
                <a:cs typeface="Times New Roman"/>
              </a:rPr>
              <a:t>/Do/ </a:t>
            </a:r>
            <a:r>
              <a:rPr lang="en-US" sz="3600" b="0" baseline="30000" dirty="0" err="1">
                <a:latin typeface="Times New Roman"/>
                <a:cs typeface="Times New Roman"/>
              </a:rPr>
              <a:t>Does,”“Is</a:t>
            </a:r>
            <a:r>
              <a:rPr lang="en-US" sz="3600" b="0" baseline="30000" dirty="0">
                <a:latin typeface="Times New Roman"/>
                <a:cs typeface="Times New Roman"/>
              </a:rPr>
              <a:t>/</a:t>
            </a:r>
            <a:r>
              <a:rPr lang="en-US" sz="3600" b="0" baseline="30000" dirty="0" err="1">
                <a:latin typeface="Times New Roman"/>
                <a:cs typeface="Times New Roman"/>
              </a:rPr>
              <a:t>Are,”“When</a:t>
            </a:r>
            <a:r>
              <a:rPr lang="en-US" sz="3600" b="0" baseline="30000" dirty="0">
                <a:latin typeface="Times New Roman"/>
                <a:cs typeface="Times New Roman"/>
              </a:rPr>
              <a:t>.”</a:t>
            </a:r>
          </a:p>
          <a:p>
            <a:r>
              <a:rPr lang="en-US" sz="3600" b="0" baseline="30000" dirty="0">
                <a:latin typeface="Times New Roman"/>
                <a:cs typeface="Times New Roman"/>
              </a:rPr>
              <a:t>Is not following the prescribed regiment going to be hard for you?</a:t>
            </a:r>
          </a:p>
          <a:p>
            <a:r>
              <a:rPr lang="en-US" sz="3600" b="0" baseline="30000" dirty="0">
                <a:latin typeface="Times New Roman"/>
                <a:cs typeface="Times New Roman"/>
              </a:rPr>
              <a:t>Have you had any problems? How many times did you do</a:t>
            </a:r>
            <a:r>
              <a:rPr lang="en-US" sz="3600" b="0" dirty="0">
                <a:latin typeface="Times New Roman"/>
                <a:cs typeface="Times New Roman"/>
              </a:rPr>
              <a:t> </a:t>
            </a:r>
            <a:r>
              <a:rPr lang="en-US" sz="3600" b="0" baseline="30000" dirty="0">
                <a:latin typeface="Times New Roman"/>
                <a:cs typeface="Times New Roman"/>
              </a:rPr>
              <a:t>that?</a:t>
            </a:r>
          </a:p>
          <a:p>
            <a:r>
              <a:rPr lang="en-US" sz="3600" b="0" baseline="30000" dirty="0">
                <a:latin typeface="Times New Roman"/>
                <a:cs typeface="Times New Roman"/>
              </a:rPr>
              <a:t>When was the last time you had this problem?</a:t>
            </a:r>
          </a:p>
          <a:p>
            <a:r>
              <a:rPr lang="en-US" sz="3600" b="0" baseline="30000" dirty="0">
                <a:latin typeface="Times New Roman"/>
                <a:cs typeface="Times New Roman"/>
              </a:rPr>
              <a:t>Do you like where you are living now?</a:t>
            </a:r>
            <a:endParaRPr lang="en-US" sz="3600" b="0" dirty="0">
              <a:latin typeface="Times New Roman"/>
              <a:cs typeface="Times New Roman"/>
            </a:endParaRPr>
          </a:p>
        </p:txBody>
      </p:sp>
    </p:spTree>
    <p:extLst>
      <p:ext uri="{BB962C8B-B14F-4D97-AF65-F5344CB8AC3E}">
        <p14:creationId xmlns:p14="http://schemas.microsoft.com/office/powerpoint/2010/main" val="7406528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229600" cy="4648200"/>
          </a:xfrm>
        </p:spPr>
        <p:txBody>
          <a:bodyPr/>
          <a:lstStyle/>
          <a:p>
            <a:r>
              <a:rPr lang="en-US" dirty="0"/>
              <a:t>“Why don’t you ______?”</a:t>
            </a:r>
          </a:p>
          <a:p>
            <a:r>
              <a:rPr lang="en-US" dirty="0"/>
              <a:t>Why can’t you _______?”</a:t>
            </a:r>
          </a:p>
          <a:p>
            <a:r>
              <a:rPr lang="en-US" dirty="0"/>
              <a:t>“Why haven’t you change?”</a:t>
            </a:r>
          </a:p>
          <a:p>
            <a:r>
              <a:rPr lang="en-US" dirty="0"/>
              <a:t>“What keeps you doing this?”</a:t>
            </a:r>
          </a:p>
          <a:p>
            <a:r>
              <a:rPr lang="en-US" dirty="0"/>
              <a:t>“Why do you have to smoke?”</a:t>
            </a:r>
          </a:p>
          <a:p>
            <a:r>
              <a:rPr lang="en-US" dirty="0"/>
              <a:t>“What were you thinking when you messed up?”</a:t>
            </a:r>
          </a:p>
          <a:p>
            <a:r>
              <a:rPr lang="en-US" dirty="0"/>
              <a:t>“Why aren’t you trying harder?”</a:t>
            </a:r>
          </a:p>
          <a:p>
            <a:r>
              <a:rPr lang="en-US" dirty="0"/>
              <a:t>“What are the three best reasons for you to drop out of this program?”</a:t>
            </a:r>
          </a:p>
          <a:p>
            <a:r>
              <a:rPr lang="en-US" dirty="0"/>
              <a:t>“What’s the matter with you?”</a:t>
            </a:r>
          </a:p>
          <a:p>
            <a:pPr marL="0" indent="0">
              <a:buNone/>
            </a:pPr>
            <a:endParaRPr lang="en-US" dirty="0"/>
          </a:p>
        </p:txBody>
      </p:sp>
      <p:sp>
        <p:nvSpPr>
          <p:cNvPr id="3" name="Title 2"/>
          <p:cNvSpPr>
            <a:spLocks noGrp="1"/>
          </p:cNvSpPr>
          <p:nvPr>
            <p:ph type="title"/>
          </p:nvPr>
        </p:nvSpPr>
        <p:spPr>
          <a:xfrm>
            <a:off x="457200" y="304800"/>
            <a:ext cx="8229600" cy="1143000"/>
          </a:xfrm>
        </p:spPr>
        <p:txBody>
          <a:bodyPr/>
          <a:lstStyle/>
          <a:p>
            <a:pPr algn="ctr"/>
            <a:r>
              <a:rPr lang="en-US" dirty="0"/>
              <a:t>The “Dead” Questions</a:t>
            </a:r>
          </a:p>
        </p:txBody>
      </p:sp>
    </p:spTree>
    <p:extLst>
      <p:ext uri="{BB962C8B-B14F-4D97-AF65-F5344CB8AC3E}">
        <p14:creationId xmlns:p14="http://schemas.microsoft.com/office/powerpoint/2010/main" val="25639529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686800" cy="5257801"/>
          </a:xfrm>
        </p:spPr>
        <p:txBody>
          <a:bodyPr/>
          <a:lstStyle/>
          <a:p>
            <a:pPr lvl="0"/>
            <a:r>
              <a:rPr lang="en-US" sz="2000" dirty="0"/>
              <a:t>Why don’t you just tell him to leave you alone?</a:t>
            </a:r>
          </a:p>
          <a:p>
            <a:pPr lvl="0"/>
            <a:r>
              <a:rPr lang="en-US" sz="2000" dirty="0"/>
              <a:t>Are you going to confront him?</a:t>
            </a:r>
          </a:p>
          <a:p>
            <a:pPr lvl="0"/>
            <a:r>
              <a:rPr lang="en-US" sz="2000" dirty="0"/>
              <a:t>How often does he do that?</a:t>
            </a:r>
          </a:p>
          <a:p>
            <a:pPr lvl="0"/>
            <a:r>
              <a:rPr lang="en-US" sz="2000" dirty="0"/>
              <a:t>Is he drunk when he calls?</a:t>
            </a:r>
          </a:p>
          <a:p>
            <a:pPr lvl="0"/>
            <a:r>
              <a:rPr lang="en-US" sz="2000" dirty="0"/>
              <a:t>Why do you think he does these things?</a:t>
            </a:r>
          </a:p>
          <a:p>
            <a:pPr lvl="0"/>
            <a:r>
              <a:rPr lang="en-US" sz="2000" dirty="0"/>
              <a:t>Do you feel like hurting him?</a:t>
            </a:r>
          </a:p>
          <a:p>
            <a:pPr lvl="0"/>
            <a:r>
              <a:rPr lang="en-US" sz="2000" dirty="0"/>
              <a:t>Have you ever talked to him about your recovery?</a:t>
            </a:r>
          </a:p>
          <a:p>
            <a:pPr lvl="0"/>
            <a:r>
              <a:rPr lang="en-US" sz="2000" dirty="0"/>
              <a:t>Can you think of a time when he did behave better?</a:t>
            </a:r>
          </a:p>
          <a:p>
            <a:pPr lvl="0"/>
            <a:r>
              <a:rPr lang="en-US" sz="2000" dirty="0"/>
              <a:t>Does it happen often?</a:t>
            </a:r>
          </a:p>
          <a:p>
            <a:pPr lvl="0"/>
            <a:r>
              <a:rPr lang="en-US" sz="2000" dirty="0"/>
              <a:t>What else might you do besides telling him off?</a:t>
            </a:r>
          </a:p>
          <a:p>
            <a:pPr lvl="0"/>
            <a:r>
              <a:rPr lang="en-US" sz="2000" dirty="0"/>
              <a:t>What do you think you might do that will help?</a:t>
            </a:r>
          </a:p>
          <a:p>
            <a:pPr lvl="0"/>
            <a:r>
              <a:rPr lang="en-US" sz="2000" dirty="0"/>
              <a:t>On a scale of one to ten, how mad does he make you?</a:t>
            </a:r>
          </a:p>
          <a:p>
            <a:pPr lvl="0"/>
            <a:r>
              <a:rPr lang="en-US" sz="2000" dirty="0"/>
              <a:t>Why are you telling me this?</a:t>
            </a:r>
          </a:p>
          <a:p>
            <a:pPr lvl="0"/>
            <a:r>
              <a:rPr lang="en-US" sz="2000" dirty="0"/>
              <a:t>Don’t you think it’s time you tried something different?</a:t>
            </a:r>
          </a:p>
          <a:p>
            <a:pPr lvl="0"/>
            <a:r>
              <a:rPr lang="en-US" sz="2000" dirty="0"/>
              <a:t>Does he remind you of anyone else?</a:t>
            </a:r>
          </a:p>
          <a:p>
            <a:pPr marL="0" indent="0">
              <a:buNone/>
            </a:pPr>
            <a:endParaRPr lang="en-US" dirty="0"/>
          </a:p>
        </p:txBody>
      </p:sp>
      <p:sp>
        <p:nvSpPr>
          <p:cNvPr id="3" name="Title 2"/>
          <p:cNvSpPr>
            <a:spLocks noGrp="1"/>
          </p:cNvSpPr>
          <p:nvPr>
            <p:ph type="title"/>
          </p:nvPr>
        </p:nvSpPr>
        <p:spPr>
          <a:xfrm>
            <a:off x="457200" y="33867"/>
            <a:ext cx="8229600" cy="956733"/>
          </a:xfrm>
        </p:spPr>
        <p:txBody>
          <a:bodyPr/>
          <a:lstStyle/>
          <a:p>
            <a:r>
              <a:rPr lang="en-US" sz="4000" dirty="0"/>
              <a:t>Snap-closed ended, clap-open ended</a:t>
            </a:r>
          </a:p>
        </p:txBody>
      </p:sp>
    </p:spTree>
    <p:extLst>
      <p:ext uri="{BB962C8B-B14F-4D97-AF65-F5344CB8AC3E}">
        <p14:creationId xmlns:p14="http://schemas.microsoft.com/office/powerpoint/2010/main" val="4168445281"/>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a:xfrm>
            <a:off x="228600" y="457200"/>
            <a:ext cx="8753475" cy="1066800"/>
          </a:xfrm>
        </p:spPr>
        <p:txBody>
          <a:bodyPr>
            <a:noAutofit/>
          </a:bodyPr>
          <a:lstStyle/>
          <a:p>
            <a:pPr eaLnBrk="1" fontAlgn="auto" hangingPunct="1">
              <a:spcAft>
                <a:spcPts val="0"/>
              </a:spcAft>
              <a:defRPr/>
            </a:pPr>
            <a:r>
              <a:rPr lang="en-US" sz="4000" dirty="0">
                <a:solidFill>
                  <a:schemeClr val="tx2">
                    <a:satMod val="130000"/>
                  </a:schemeClr>
                </a:solidFill>
                <a:latin typeface="Palatino Linotype" pitchFamily="18" charset="0"/>
              </a:rPr>
              <a:t>Supporting Self-Efficacy: Affirmations</a:t>
            </a:r>
          </a:p>
        </p:txBody>
      </p:sp>
      <p:sp>
        <p:nvSpPr>
          <p:cNvPr id="67587" name="Rectangle 5"/>
          <p:cNvSpPr>
            <a:spLocks noGrp="1" noChangeArrowheads="1"/>
          </p:cNvSpPr>
          <p:nvPr>
            <p:ph idx="1"/>
          </p:nvPr>
        </p:nvSpPr>
        <p:spPr>
          <a:xfrm>
            <a:off x="457200" y="2133600"/>
            <a:ext cx="8229600" cy="4389438"/>
          </a:xfrm>
        </p:spPr>
        <p:txBody>
          <a:bodyPr/>
          <a:lstStyle/>
          <a:p>
            <a:pPr eaLnBrk="1" hangingPunct="1">
              <a:spcBef>
                <a:spcPts val="1800"/>
              </a:spcBef>
            </a:pPr>
            <a:r>
              <a:rPr lang="en-US" dirty="0"/>
              <a:t>Acknowledgement of…</a:t>
            </a:r>
          </a:p>
          <a:p>
            <a:pPr lvl="1" eaLnBrk="1" hangingPunct="1">
              <a:spcBef>
                <a:spcPts val="1800"/>
              </a:spcBef>
            </a:pPr>
            <a:r>
              <a:rPr lang="en-US" sz="2600" dirty="0"/>
              <a:t>Struggles or difficulties</a:t>
            </a:r>
          </a:p>
          <a:p>
            <a:pPr lvl="1" eaLnBrk="1" hangingPunct="1">
              <a:spcBef>
                <a:spcPts val="1800"/>
              </a:spcBef>
            </a:pPr>
            <a:r>
              <a:rPr lang="en-US" sz="2600" dirty="0"/>
              <a:t>Successes</a:t>
            </a:r>
          </a:p>
          <a:p>
            <a:pPr lvl="1" eaLnBrk="1" hangingPunct="1">
              <a:spcBef>
                <a:spcPts val="1800"/>
              </a:spcBef>
            </a:pPr>
            <a:r>
              <a:rPr lang="en-US" sz="2600" dirty="0"/>
              <a:t>Skills and/or strengths</a:t>
            </a:r>
          </a:p>
          <a:p>
            <a:pPr lvl="1" eaLnBrk="1" hangingPunct="1">
              <a:spcBef>
                <a:spcPts val="1800"/>
              </a:spcBef>
            </a:pPr>
            <a:r>
              <a:rPr lang="en-US" sz="2600" dirty="0"/>
              <a:t>Goals and values</a:t>
            </a:r>
          </a:p>
          <a:p>
            <a:pPr lvl="1" eaLnBrk="1" hangingPunct="1">
              <a:spcBef>
                <a:spcPts val="1800"/>
              </a:spcBef>
            </a:pPr>
            <a:r>
              <a:rPr lang="en-US" sz="2600" dirty="0"/>
              <a:t>Notice and appreciate a positive action − “Catch them doing something right”</a:t>
            </a:r>
          </a:p>
        </p:txBody>
      </p:sp>
    </p:spTree>
    <p:custDataLst>
      <p:tags r:id="rId1"/>
    </p:custDataLst>
    <p:extLst>
      <p:ext uri="{BB962C8B-B14F-4D97-AF65-F5344CB8AC3E}">
        <p14:creationId xmlns:p14="http://schemas.microsoft.com/office/powerpoint/2010/main" val="8313666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1524000"/>
          </a:xfrm>
          <a:prstGeom prst="rect">
            <a:avLst/>
          </a:prstGeom>
          <a:noFill/>
          <a:ln w="9525">
            <a:noFill/>
            <a:miter lim="800000"/>
            <a:headEnd/>
            <a:tailEnd/>
          </a:ln>
        </p:spPr>
        <p:txBody>
          <a:bodyPr lIns="92075" tIns="46038" rIns="92075" bIns="46038" anchor="ctr"/>
          <a:lstStyle/>
          <a:p>
            <a:pPr algn="ctr"/>
            <a:r>
              <a:rPr lang="en-US" sz="6000" dirty="0">
                <a:solidFill>
                  <a:schemeClr val="tx1"/>
                </a:solidFill>
                <a:latin typeface="Arial" pitchFamily="34" charset="0"/>
                <a:cs typeface="Arial" pitchFamily="34" charset="0"/>
              </a:rPr>
              <a:t>Reflections</a:t>
            </a:r>
          </a:p>
        </p:txBody>
      </p:sp>
      <p:grpSp>
        <p:nvGrpSpPr>
          <p:cNvPr id="2" name="Group 3"/>
          <p:cNvGrpSpPr>
            <a:grpSpLocks/>
          </p:cNvGrpSpPr>
          <p:nvPr/>
        </p:nvGrpSpPr>
        <p:grpSpPr bwMode="auto">
          <a:xfrm>
            <a:off x="304800" y="3276600"/>
            <a:ext cx="2019300" cy="1143000"/>
            <a:chOff x="192" y="1786"/>
            <a:chExt cx="1272" cy="720"/>
          </a:xfrm>
        </p:grpSpPr>
        <p:sp>
          <p:nvSpPr>
            <p:cNvPr id="35027" name="Rectangle 4"/>
            <p:cNvSpPr>
              <a:spLocks noChangeArrowheads="1"/>
            </p:cNvSpPr>
            <p:nvPr/>
          </p:nvSpPr>
          <p:spPr bwMode="auto">
            <a:xfrm>
              <a:off x="192" y="1786"/>
              <a:ext cx="1272"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a:t>
              </a:r>
            </a:p>
            <a:p>
              <a:pPr algn="ctr" eaLnBrk="0" hangingPunct="0"/>
              <a:r>
                <a:rPr lang="en-US" sz="2000">
                  <a:latin typeface="Arial" pitchFamily="34" charset="0"/>
                </a:rPr>
                <a:t>speaker means</a:t>
              </a:r>
            </a:p>
          </p:txBody>
        </p:sp>
        <p:grpSp>
          <p:nvGrpSpPr>
            <p:cNvPr id="35028" name="Group 5"/>
            <p:cNvGrpSpPr>
              <a:grpSpLocks/>
            </p:cNvGrpSpPr>
            <p:nvPr/>
          </p:nvGrpSpPr>
          <p:grpSpPr bwMode="auto">
            <a:xfrm>
              <a:off x="624" y="2218"/>
              <a:ext cx="288" cy="288"/>
              <a:chOff x="624" y="2218"/>
              <a:chExt cx="288" cy="288"/>
            </a:xfrm>
          </p:grpSpPr>
          <p:sp>
            <p:nvSpPr>
              <p:cNvPr id="35029" name="Oval 6"/>
              <p:cNvSpPr>
                <a:spLocks noChangeArrowheads="1"/>
              </p:cNvSpPr>
              <p:nvPr/>
            </p:nvSpPr>
            <p:spPr bwMode="auto">
              <a:xfrm>
                <a:off x="640" y="2233"/>
                <a:ext cx="256" cy="240"/>
              </a:xfrm>
              <a:prstGeom prst="ellipse">
                <a:avLst/>
              </a:prstGeom>
              <a:solidFill>
                <a:srgbClr val="00CCCC">
                  <a:alpha val="50195"/>
                </a:srgbClr>
              </a:solidFill>
              <a:ln w="50799">
                <a:solidFill>
                  <a:schemeClr val="tx1"/>
                </a:solidFill>
                <a:round/>
                <a:headEnd/>
                <a:tailEnd/>
              </a:ln>
            </p:spPr>
            <p:txBody>
              <a:bodyPr wrap="none" anchor="ctr"/>
              <a:lstStyle/>
              <a:p>
                <a:endParaRPr lang="en-US"/>
              </a:p>
            </p:txBody>
          </p:sp>
          <p:sp>
            <p:nvSpPr>
              <p:cNvPr id="35030" name="Rectangle 7"/>
              <p:cNvSpPr>
                <a:spLocks noChangeArrowheads="1"/>
              </p:cNvSpPr>
              <p:nvPr/>
            </p:nvSpPr>
            <p:spPr bwMode="auto">
              <a:xfrm>
                <a:off x="624" y="2218"/>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1</a:t>
                </a:r>
              </a:p>
            </p:txBody>
          </p:sp>
        </p:grpSp>
      </p:grpSp>
      <p:grpSp>
        <p:nvGrpSpPr>
          <p:cNvPr id="4" name="Group 8"/>
          <p:cNvGrpSpPr>
            <a:grpSpLocks/>
          </p:cNvGrpSpPr>
          <p:nvPr/>
        </p:nvGrpSpPr>
        <p:grpSpPr bwMode="auto">
          <a:xfrm>
            <a:off x="4114800" y="4191000"/>
            <a:ext cx="1836738" cy="1143000"/>
            <a:chOff x="2592" y="2410"/>
            <a:chExt cx="1157" cy="720"/>
          </a:xfrm>
        </p:grpSpPr>
        <p:sp>
          <p:nvSpPr>
            <p:cNvPr id="35024" name="Oval 9"/>
            <p:cNvSpPr>
              <a:spLocks noChangeArrowheads="1"/>
            </p:cNvSpPr>
            <p:nvPr/>
          </p:nvSpPr>
          <p:spPr bwMode="auto">
            <a:xfrm>
              <a:off x="3424" y="2857"/>
              <a:ext cx="256" cy="240"/>
            </a:xfrm>
            <a:prstGeom prst="ellipse">
              <a:avLst/>
            </a:prstGeom>
            <a:solidFill>
              <a:srgbClr val="00CCCC">
                <a:alpha val="50195"/>
              </a:srgbClr>
            </a:solidFill>
            <a:ln w="50800">
              <a:solidFill>
                <a:schemeClr val="tx1"/>
              </a:solidFill>
              <a:round/>
              <a:headEnd/>
              <a:tailEnd/>
            </a:ln>
          </p:spPr>
          <p:txBody>
            <a:bodyPr wrap="none" anchor="ctr"/>
            <a:lstStyle/>
            <a:p>
              <a:endParaRPr lang="en-US"/>
            </a:p>
          </p:txBody>
        </p:sp>
        <p:sp>
          <p:nvSpPr>
            <p:cNvPr id="35025" name="Rectangle 10"/>
            <p:cNvSpPr>
              <a:spLocks noChangeArrowheads="1"/>
            </p:cNvSpPr>
            <p:nvPr/>
          </p:nvSpPr>
          <p:spPr bwMode="auto">
            <a:xfrm>
              <a:off x="2592" y="2410"/>
              <a:ext cx="1157"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a:t>
              </a:r>
            </a:p>
            <a:p>
              <a:pPr algn="ctr" eaLnBrk="0" hangingPunct="0"/>
              <a:r>
                <a:rPr lang="en-US" sz="2000">
                  <a:latin typeface="Arial" pitchFamily="34" charset="0"/>
                </a:rPr>
                <a:t>listener hears</a:t>
              </a:r>
            </a:p>
          </p:txBody>
        </p:sp>
        <p:sp>
          <p:nvSpPr>
            <p:cNvPr id="35026" name="Rectangle 11"/>
            <p:cNvSpPr>
              <a:spLocks noChangeArrowheads="1"/>
            </p:cNvSpPr>
            <p:nvPr/>
          </p:nvSpPr>
          <p:spPr bwMode="auto">
            <a:xfrm>
              <a:off x="3408" y="2842"/>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3</a:t>
              </a:r>
            </a:p>
          </p:txBody>
        </p:sp>
      </p:grpSp>
      <p:grpSp>
        <p:nvGrpSpPr>
          <p:cNvPr id="5" name="Group 12"/>
          <p:cNvGrpSpPr>
            <a:grpSpLocks/>
          </p:cNvGrpSpPr>
          <p:nvPr/>
        </p:nvGrpSpPr>
        <p:grpSpPr bwMode="auto">
          <a:xfrm>
            <a:off x="3276600" y="4876800"/>
            <a:ext cx="1779588" cy="1165225"/>
            <a:chOff x="2064" y="2842"/>
            <a:chExt cx="1121" cy="734"/>
          </a:xfrm>
        </p:grpSpPr>
        <p:sp>
          <p:nvSpPr>
            <p:cNvPr id="35021" name="Oval 13"/>
            <p:cNvSpPr>
              <a:spLocks noChangeArrowheads="1"/>
            </p:cNvSpPr>
            <p:nvPr/>
          </p:nvSpPr>
          <p:spPr bwMode="auto">
            <a:xfrm>
              <a:off x="2224" y="2857"/>
              <a:ext cx="256" cy="240"/>
            </a:xfrm>
            <a:prstGeom prst="ellipse">
              <a:avLst/>
            </a:prstGeom>
            <a:solidFill>
              <a:srgbClr val="00CCCC">
                <a:alpha val="50195"/>
              </a:srgbClr>
            </a:solidFill>
            <a:ln w="50799">
              <a:solidFill>
                <a:schemeClr val="tx1"/>
              </a:solidFill>
              <a:round/>
              <a:headEnd/>
              <a:tailEnd/>
            </a:ln>
          </p:spPr>
          <p:txBody>
            <a:bodyPr wrap="none" anchor="ctr"/>
            <a:lstStyle/>
            <a:p>
              <a:endParaRPr lang="en-US"/>
            </a:p>
          </p:txBody>
        </p:sp>
        <p:sp>
          <p:nvSpPr>
            <p:cNvPr id="35022" name="Rectangle 14"/>
            <p:cNvSpPr>
              <a:spLocks noChangeArrowheads="1"/>
            </p:cNvSpPr>
            <p:nvPr/>
          </p:nvSpPr>
          <p:spPr bwMode="auto">
            <a:xfrm>
              <a:off x="2064" y="3130"/>
              <a:ext cx="1121"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a:t>
              </a:r>
            </a:p>
            <a:p>
              <a:pPr algn="ctr" eaLnBrk="0" hangingPunct="0"/>
              <a:r>
                <a:rPr lang="en-US" sz="2000">
                  <a:latin typeface="Arial" pitchFamily="34" charset="0"/>
                </a:rPr>
                <a:t>speaker says</a:t>
              </a:r>
            </a:p>
          </p:txBody>
        </p:sp>
        <p:sp>
          <p:nvSpPr>
            <p:cNvPr id="35023" name="Rectangle 15"/>
            <p:cNvSpPr>
              <a:spLocks noChangeArrowheads="1"/>
            </p:cNvSpPr>
            <p:nvPr/>
          </p:nvSpPr>
          <p:spPr bwMode="auto">
            <a:xfrm>
              <a:off x="2208" y="2842"/>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2</a:t>
              </a:r>
            </a:p>
          </p:txBody>
        </p:sp>
      </p:grpSp>
      <p:grpSp>
        <p:nvGrpSpPr>
          <p:cNvPr id="6" name="Group 16"/>
          <p:cNvGrpSpPr>
            <a:grpSpLocks/>
          </p:cNvGrpSpPr>
          <p:nvPr/>
        </p:nvGrpSpPr>
        <p:grpSpPr bwMode="auto">
          <a:xfrm>
            <a:off x="5486400" y="3352800"/>
            <a:ext cx="3289300" cy="1089025"/>
            <a:chOff x="3456" y="1868"/>
            <a:chExt cx="2072" cy="686"/>
          </a:xfrm>
        </p:grpSpPr>
        <p:sp>
          <p:nvSpPr>
            <p:cNvPr id="35018" name="Rectangle 17"/>
            <p:cNvSpPr>
              <a:spLocks noChangeArrowheads="1"/>
            </p:cNvSpPr>
            <p:nvPr/>
          </p:nvSpPr>
          <p:spPr bwMode="auto">
            <a:xfrm>
              <a:off x="3456" y="1868"/>
              <a:ext cx="2072" cy="446"/>
            </a:xfrm>
            <a:prstGeom prst="rect">
              <a:avLst/>
            </a:prstGeom>
            <a:noFill/>
            <a:ln w="9525">
              <a:noFill/>
              <a:miter lim="800000"/>
              <a:headEnd/>
              <a:tailEnd/>
            </a:ln>
          </p:spPr>
          <p:txBody>
            <a:bodyPr lIns="92075" tIns="46038" rIns="92075" bIns="46038">
              <a:spAutoFit/>
            </a:bodyPr>
            <a:lstStyle/>
            <a:p>
              <a:pPr algn="ctr" eaLnBrk="0" hangingPunct="0"/>
              <a:r>
                <a:rPr lang="en-US" sz="2000">
                  <a:latin typeface="Arial" pitchFamily="34" charset="0"/>
                </a:rPr>
                <a:t>What the listener</a:t>
              </a:r>
            </a:p>
            <a:p>
              <a:pPr algn="ctr" eaLnBrk="0" hangingPunct="0"/>
              <a:r>
                <a:rPr lang="en-US" sz="2000">
                  <a:latin typeface="Arial" pitchFamily="34" charset="0"/>
                </a:rPr>
                <a:t>thinks the speaker means</a:t>
              </a:r>
            </a:p>
          </p:txBody>
        </p:sp>
        <p:sp>
          <p:nvSpPr>
            <p:cNvPr id="35019" name="Oval 18"/>
            <p:cNvSpPr>
              <a:spLocks noChangeArrowheads="1"/>
            </p:cNvSpPr>
            <p:nvPr/>
          </p:nvSpPr>
          <p:spPr bwMode="auto">
            <a:xfrm>
              <a:off x="5008" y="2281"/>
              <a:ext cx="256" cy="240"/>
            </a:xfrm>
            <a:prstGeom prst="ellipse">
              <a:avLst/>
            </a:prstGeom>
            <a:solidFill>
              <a:srgbClr val="00CCCC">
                <a:alpha val="50195"/>
              </a:srgbClr>
            </a:solidFill>
            <a:ln w="50800">
              <a:solidFill>
                <a:schemeClr val="tx1"/>
              </a:solidFill>
              <a:round/>
              <a:headEnd/>
              <a:tailEnd/>
            </a:ln>
          </p:spPr>
          <p:txBody>
            <a:bodyPr wrap="none" anchor="ctr"/>
            <a:lstStyle/>
            <a:p>
              <a:endParaRPr lang="en-US"/>
            </a:p>
          </p:txBody>
        </p:sp>
        <p:sp>
          <p:nvSpPr>
            <p:cNvPr id="35020" name="Rectangle 19"/>
            <p:cNvSpPr>
              <a:spLocks noChangeArrowheads="1"/>
            </p:cNvSpPr>
            <p:nvPr/>
          </p:nvSpPr>
          <p:spPr bwMode="auto">
            <a:xfrm>
              <a:off x="4992" y="2266"/>
              <a:ext cx="288" cy="288"/>
            </a:xfrm>
            <a:prstGeom prst="rect">
              <a:avLst/>
            </a:prstGeom>
            <a:noFill/>
            <a:ln w="9525">
              <a:noFill/>
              <a:miter lim="800000"/>
              <a:headEnd/>
              <a:tailEnd/>
            </a:ln>
          </p:spPr>
          <p:txBody>
            <a:bodyPr lIns="92075" tIns="46038" rIns="92075" bIns="46038">
              <a:spAutoFit/>
            </a:bodyPr>
            <a:lstStyle/>
            <a:p>
              <a:pPr algn="ctr" eaLnBrk="0" hangingPunct="0"/>
              <a:r>
                <a:rPr lang="en-US" sz="2400">
                  <a:solidFill>
                    <a:schemeClr val="tx1"/>
                  </a:solidFill>
                  <a:latin typeface="Arial" pitchFamily="34" charset="0"/>
                </a:rPr>
                <a:t>4</a:t>
              </a:r>
            </a:p>
          </p:txBody>
        </p:sp>
      </p:grpSp>
      <p:grpSp>
        <p:nvGrpSpPr>
          <p:cNvPr id="7" name="Group 20"/>
          <p:cNvGrpSpPr>
            <a:grpSpLocks/>
          </p:cNvGrpSpPr>
          <p:nvPr/>
        </p:nvGrpSpPr>
        <p:grpSpPr bwMode="auto">
          <a:xfrm>
            <a:off x="136525" y="4098925"/>
            <a:ext cx="3232150" cy="1920875"/>
            <a:chOff x="86" y="2191"/>
            <a:chExt cx="2036" cy="1210"/>
          </a:xfrm>
        </p:grpSpPr>
        <p:pic>
          <p:nvPicPr>
            <p:cNvPr id="35016" name="Picture 21" descr="Click To Download"/>
            <p:cNvPicPr>
              <a:picLocks noChangeAspect="1" noChangeArrowheads="1"/>
            </p:cNvPicPr>
            <p:nvPr/>
          </p:nvPicPr>
          <p:blipFill>
            <a:blip r:embed="rId4" cstate="print"/>
            <a:srcRect/>
            <a:stretch>
              <a:fillRect/>
            </a:stretch>
          </p:blipFill>
          <p:spPr bwMode="auto">
            <a:xfrm>
              <a:off x="912" y="2191"/>
              <a:ext cx="1210" cy="1210"/>
            </a:xfrm>
            <a:prstGeom prst="rect">
              <a:avLst/>
            </a:prstGeom>
            <a:noFill/>
            <a:ln w="9525">
              <a:noFill/>
              <a:miter lim="800000"/>
              <a:headEnd/>
              <a:tailEnd/>
            </a:ln>
          </p:spPr>
        </p:pic>
        <p:sp>
          <p:nvSpPr>
            <p:cNvPr id="35017" name="Text Box 22"/>
            <p:cNvSpPr txBox="1">
              <a:spLocks noChangeArrowheads="1"/>
            </p:cNvSpPr>
            <p:nvPr/>
          </p:nvSpPr>
          <p:spPr bwMode="auto">
            <a:xfrm>
              <a:off x="86" y="3074"/>
              <a:ext cx="826" cy="250"/>
            </a:xfrm>
            <a:prstGeom prst="rect">
              <a:avLst/>
            </a:prstGeom>
            <a:noFill/>
            <a:ln w="9525">
              <a:noFill/>
              <a:miter lim="800000"/>
              <a:headEnd/>
              <a:tailEnd/>
            </a:ln>
          </p:spPr>
          <p:txBody>
            <a:bodyPr wrap="none">
              <a:spAutoFit/>
            </a:bodyPr>
            <a:lstStyle/>
            <a:p>
              <a:pPr eaLnBrk="0" hangingPunct="0"/>
              <a:r>
                <a:rPr lang="en-US" sz="2000" b="0">
                  <a:latin typeface="Comic Sans MS" pitchFamily="66" charset="0"/>
                </a:rPr>
                <a:t>SPEAKER</a:t>
              </a:r>
            </a:p>
          </p:txBody>
        </p:sp>
      </p:grpSp>
      <p:grpSp>
        <p:nvGrpSpPr>
          <p:cNvPr id="8" name="Group 23"/>
          <p:cNvGrpSpPr>
            <a:grpSpLocks/>
          </p:cNvGrpSpPr>
          <p:nvPr/>
        </p:nvGrpSpPr>
        <p:grpSpPr bwMode="auto">
          <a:xfrm>
            <a:off x="5943600" y="4191000"/>
            <a:ext cx="2711450" cy="2362200"/>
            <a:chOff x="3744" y="2220"/>
            <a:chExt cx="1708" cy="1488"/>
          </a:xfrm>
        </p:grpSpPr>
        <p:pic>
          <p:nvPicPr>
            <p:cNvPr id="35014" name="Picture 24" descr="Click To Download"/>
            <p:cNvPicPr>
              <a:picLocks noChangeAspect="1" noChangeArrowheads="1"/>
            </p:cNvPicPr>
            <p:nvPr/>
          </p:nvPicPr>
          <p:blipFill>
            <a:blip r:embed="rId5" cstate="print"/>
            <a:srcRect/>
            <a:stretch>
              <a:fillRect/>
            </a:stretch>
          </p:blipFill>
          <p:spPr bwMode="auto">
            <a:xfrm>
              <a:off x="3744" y="2220"/>
              <a:ext cx="1248" cy="1248"/>
            </a:xfrm>
            <a:prstGeom prst="rect">
              <a:avLst/>
            </a:prstGeom>
            <a:solidFill>
              <a:schemeClr val="bg1"/>
            </a:solidFill>
            <a:ln w="9525">
              <a:noFill/>
              <a:miter lim="800000"/>
              <a:headEnd/>
              <a:tailEnd/>
            </a:ln>
          </p:spPr>
        </p:pic>
        <p:sp>
          <p:nvSpPr>
            <p:cNvPr id="35015" name="Text Box 25"/>
            <p:cNvSpPr txBox="1">
              <a:spLocks noChangeArrowheads="1"/>
            </p:cNvSpPr>
            <p:nvPr/>
          </p:nvSpPr>
          <p:spPr bwMode="auto">
            <a:xfrm>
              <a:off x="4512" y="3458"/>
              <a:ext cx="940" cy="250"/>
            </a:xfrm>
            <a:prstGeom prst="rect">
              <a:avLst/>
            </a:prstGeom>
            <a:noFill/>
            <a:ln w="9525">
              <a:noFill/>
              <a:miter lim="800000"/>
              <a:headEnd/>
              <a:tailEnd/>
            </a:ln>
          </p:spPr>
          <p:txBody>
            <a:bodyPr wrap="none">
              <a:spAutoFit/>
            </a:bodyPr>
            <a:lstStyle/>
            <a:p>
              <a:pPr eaLnBrk="0" hangingPunct="0"/>
              <a:r>
                <a:rPr lang="en-US" sz="2000" b="0">
                  <a:latin typeface="Comic Sans MS" pitchFamily="66" charset="0"/>
                </a:rPr>
                <a:t>LISTENER</a:t>
              </a:r>
            </a:p>
          </p:txBody>
        </p:sp>
      </p:grpSp>
      <p:grpSp>
        <p:nvGrpSpPr>
          <p:cNvPr id="9" name="Group 26"/>
          <p:cNvGrpSpPr>
            <a:grpSpLocks/>
          </p:cNvGrpSpPr>
          <p:nvPr/>
        </p:nvGrpSpPr>
        <p:grpSpPr bwMode="auto">
          <a:xfrm>
            <a:off x="1828800" y="1749425"/>
            <a:ext cx="4648200" cy="2289175"/>
            <a:chOff x="1056" y="1104"/>
            <a:chExt cx="2928" cy="1442"/>
          </a:xfrm>
        </p:grpSpPr>
        <p:grpSp>
          <p:nvGrpSpPr>
            <p:cNvPr id="34828" name="Group 27"/>
            <p:cNvGrpSpPr>
              <a:grpSpLocks/>
            </p:cNvGrpSpPr>
            <p:nvPr/>
          </p:nvGrpSpPr>
          <p:grpSpPr bwMode="auto">
            <a:xfrm>
              <a:off x="1248" y="1488"/>
              <a:ext cx="2688" cy="1058"/>
              <a:chOff x="1344" y="1584"/>
              <a:chExt cx="2592" cy="1058"/>
            </a:xfrm>
          </p:grpSpPr>
          <p:sp>
            <p:nvSpPr>
              <p:cNvPr id="34830" name="AutoShape 28"/>
              <p:cNvSpPr>
                <a:spLocks noChangeArrowheads="1"/>
              </p:cNvSpPr>
              <p:nvPr/>
            </p:nvSpPr>
            <p:spPr bwMode="auto">
              <a:xfrm rot="5735717">
                <a:off x="3432" y="1656"/>
                <a:ext cx="144" cy="672"/>
              </a:xfrm>
              <a:prstGeom prst="moon">
                <a:avLst>
                  <a:gd name="adj" fmla="val 50000"/>
                </a:avLst>
              </a:prstGeom>
              <a:solidFill>
                <a:srgbClr val="808080"/>
              </a:solidFill>
              <a:ln w="9525">
                <a:noFill/>
                <a:miter lim="800000"/>
                <a:headEnd/>
                <a:tailEnd/>
              </a:ln>
            </p:spPr>
            <p:txBody>
              <a:bodyPr wrap="none" anchor="ctr"/>
              <a:lstStyle/>
              <a:p>
                <a:endParaRPr lang="en-US"/>
              </a:p>
            </p:txBody>
          </p:sp>
          <p:grpSp>
            <p:nvGrpSpPr>
              <p:cNvPr id="34831" name="Group 29"/>
              <p:cNvGrpSpPr>
                <a:grpSpLocks/>
              </p:cNvGrpSpPr>
              <p:nvPr/>
            </p:nvGrpSpPr>
            <p:grpSpPr bwMode="auto">
              <a:xfrm rot="-196740">
                <a:off x="1488" y="2017"/>
                <a:ext cx="1968" cy="388"/>
                <a:chOff x="864" y="2976"/>
                <a:chExt cx="1503" cy="565"/>
              </a:xfrm>
            </p:grpSpPr>
            <p:sp>
              <p:nvSpPr>
                <p:cNvPr id="35012" name="Freeform 30"/>
                <p:cNvSpPr>
                  <a:spLocks/>
                </p:cNvSpPr>
                <p:nvPr/>
              </p:nvSpPr>
              <p:spPr bwMode="auto">
                <a:xfrm>
                  <a:off x="889" y="3008"/>
                  <a:ext cx="1478" cy="533"/>
                </a:xfrm>
                <a:custGeom>
                  <a:avLst/>
                  <a:gdLst>
                    <a:gd name="T0" fmla="*/ 1 w 2954"/>
                    <a:gd name="T1" fmla="*/ 243 h 533"/>
                    <a:gd name="T2" fmla="*/ 1 w 2954"/>
                    <a:gd name="T3" fmla="*/ 192 h 533"/>
                    <a:gd name="T4" fmla="*/ 1 w 2954"/>
                    <a:gd name="T5" fmla="*/ 155 h 533"/>
                    <a:gd name="T6" fmla="*/ 1 w 2954"/>
                    <a:gd name="T7" fmla="*/ 126 h 533"/>
                    <a:gd name="T8" fmla="*/ 1 w 2954"/>
                    <a:gd name="T9" fmla="*/ 111 h 533"/>
                    <a:gd name="T10" fmla="*/ 1 w 2954"/>
                    <a:gd name="T11" fmla="*/ 99 h 533"/>
                    <a:gd name="T12" fmla="*/ 1 w 2954"/>
                    <a:gd name="T13" fmla="*/ 85 h 533"/>
                    <a:gd name="T14" fmla="*/ 1 w 2954"/>
                    <a:gd name="T15" fmla="*/ 69 h 533"/>
                    <a:gd name="T16" fmla="*/ 1 w 2954"/>
                    <a:gd name="T17" fmla="*/ 60 h 533"/>
                    <a:gd name="T18" fmla="*/ 1 w 2954"/>
                    <a:gd name="T19" fmla="*/ 52 h 533"/>
                    <a:gd name="T20" fmla="*/ 1 w 2954"/>
                    <a:gd name="T21" fmla="*/ 44 h 533"/>
                    <a:gd name="T22" fmla="*/ 1 w 2954"/>
                    <a:gd name="T23" fmla="*/ 37 h 533"/>
                    <a:gd name="T24" fmla="*/ 1 w 2954"/>
                    <a:gd name="T25" fmla="*/ 30 h 533"/>
                    <a:gd name="T26" fmla="*/ 1 w 2954"/>
                    <a:gd name="T27" fmla="*/ 16 h 533"/>
                    <a:gd name="T28" fmla="*/ 1 w 2954"/>
                    <a:gd name="T29" fmla="*/ 7 h 533"/>
                    <a:gd name="T30" fmla="*/ 1 w 2954"/>
                    <a:gd name="T31" fmla="*/ 7 h 533"/>
                    <a:gd name="T32" fmla="*/ 1 w 2954"/>
                    <a:gd name="T33" fmla="*/ 0 h 533"/>
                    <a:gd name="T34" fmla="*/ 1 w 2954"/>
                    <a:gd name="T35" fmla="*/ 48 h 533"/>
                    <a:gd name="T36" fmla="*/ 1 w 2954"/>
                    <a:gd name="T37" fmla="*/ 48 h 533"/>
                    <a:gd name="T38" fmla="*/ 1 w 2954"/>
                    <a:gd name="T39" fmla="*/ 56 h 533"/>
                    <a:gd name="T40" fmla="*/ 1 w 2954"/>
                    <a:gd name="T41" fmla="*/ 65 h 533"/>
                    <a:gd name="T42" fmla="*/ 1 w 2954"/>
                    <a:gd name="T43" fmla="*/ 81 h 533"/>
                    <a:gd name="T44" fmla="*/ 1 w 2954"/>
                    <a:gd name="T45" fmla="*/ 96 h 533"/>
                    <a:gd name="T46" fmla="*/ 1 w 2954"/>
                    <a:gd name="T47" fmla="*/ 109 h 533"/>
                    <a:gd name="T48" fmla="*/ 1 w 2954"/>
                    <a:gd name="T49" fmla="*/ 124 h 533"/>
                    <a:gd name="T50" fmla="*/ 1 w 2954"/>
                    <a:gd name="T51" fmla="*/ 143 h 533"/>
                    <a:gd name="T52" fmla="*/ 1 w 2954"/>
                    <a:gd name="T53" fmla="*/ 162 h 533"/>
                    <a:gd name="T54" fmla="*/ 1 w 2954"/>
                    <a:gd name="T55" fmla="*/ 178 h 533"/>
                    <a:gd name="T56" fmla="*/ 1 w 2954"/>
                    <a:gd name="T57" fmla="*/ 200 h 533"/>
                    <a:gd name="T58" fmla="*/ 1 w 2954"/>
                    <a:gd name="T59" fmla="*/ 235 h 533"/>
                    <a:gd name="T60" fmla="*/ 1 w 2954"/>
                    <a:gd name="T61" fmla="*/ 275 h 533"/>
                    <a:gd name="T62" fmla="*/ 1 w 2954"/>
                    <a:gd name="T63" fmla="*/ 332 h 533"/>
                    <a:gd name="T64" fmla="*/ 1 w 2954"/>
                    <a:gd name="T65" fmla="*/ 409 h 533"/>
                    <a:gd name="T66" fmla="*/ 1 w 2954"/>
                    <a:gd name="T67" fmla="*/ 533 h 5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4"/>
                    <a:gd name="T103" fmla="*/ 0 h 533"/>
                    <a:gd name="T104" fmla="*/ 2954 w 2954"/>
                    <a:gd name="T105" fmla="*/ 533 h 5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4" h="533">
                      <a:moveTo>
                        <a:pt x="0" y="292"/>
                      </a:moveTo>
                      <a:lnTo>
                        <a:pt x="103" y="243"/>
                      </a:lnTo>
                      <a:lnTo>
                        <a:pt x="168" y="214"/>
                      </a:lnTo>
                      <a:lnTo>
                        <a:pt x="232" y="192"/>
                      </a:lnTo>
                      <a:lnTo>
                        <a:pt x="293" y="173"/>
                      </a:lnTo>
                      <a:lnTo>
                        <a:pt x="352" y="155"/>
                      </a:lnTo>
                      <a:lnTo>
                        <a:pt x="423" y="139"/>
                      </a:lnTo>
                      <a:lnTo>
                        <a:pt x="491" y="126"/>
                      </a:lnTo>
                      <a:lnTo>
                        <a:pt x="548" y="115"/>
                      </a:lnTo>
                      <a:lnTo>
                        <a:pt x="579" y="111"/>
                      </a:lnTo>
                      <a:lnTo>
                        <a:pt x="623" y="104"/>
                      </a:lnTo>
                      <a:lnTo>
                        <a:pt x="673" y="99"/>
                      </a:lnTo>
                      <a:lnTo>
                        <a:pt x="736" y="91"/>
                      </a:lnTo>
                      <a:lnTo>
                        <a:pt x="797" y="85"/>
                      </a:lnTo>
                      <a:lnTo>
                        <a:pt x="853" y="78"/>
                      </a:lnTo>
                      <a:lnTo>
                        <a:pt x="939" y="69"/>
                      </a:lnTo>
                      <a:lnTo>
                        <a:pt x="995" y="65"/>
                      </a:lnTo>
                      <a:lnTo>
                        <a:pt x="1047" y="60"/>
                      </a:lnTo>
                      <a:lnTo>
                        <a:pt x="1095" y="56"/>
                      </a:lnTo>
                      <a:lnTo>
                        <a:pt x="1188" y="52"/>
                      </a:lnTo>
                      <a:lnTo>
                        <a:pt x="1282" y="47"/>
                      </a:lnTo>
                      <a:lnTo>
                        <a:pt x="1327" y="44"/>
                      </a:lnTo>
                      <a:lnTo>
                        <a:pt x="1388" y="40"/>
                      </a:lnTo>
                      <a:lnTo>
                        <a:pt x="1465" y="37"/>
                      </a:lnTo>
                      <a:lnTo>
                        <a:pt x="1557" y="33"/>
                      </a:lnTo>
                      <a:lnTo>
                        <a:pt x="1647" y="30"/>
                      </a:lnTo>
                      <a:lnTo>
                        <a:pt x="1768" y="25"/>
                      </a:lnTo>
                      <a:lnTo>
                        <a:pt x="1967" y="16"/>
                      </a:lnTo>
                      <a:lnTo>
                        <a:pt x="2126" y="13"/>
                      </a:lnTo>
                      <a:lnTo>
                        <a:pt x="2343" y="7"/>
                      </a:lnTo>
                      <a:lnTo>
                        <a:pt x="2496" y="6"/>
                      </a:lnTo>
                      <a:lnTo>
                        <a:pt x="2657" y="7"/>
                      </a:lnTo>
                      <a:lnTo>
                        <a:pt x="2830" y="12"/>
                      </a:lnTo>
                      <a:lnTo>
                        <a:pt x="2933" y="0"/>
                      </a:lnTo>
                      <a:lnTo>
                        <a:pt x="2954" y="20"/>
                      </a:lnTo>
                      <a:lnTo>
                        <a:pt x="2908" y="48"/>
                      </a:lnTo>
                      <a:lnTo>
                        <a:pt x="2822" y="44"/>
                      </a:lnTo>
                      <a:lnTo>
                        <a:pt x="2721" y="48"/>
                      </a:lnTo>
                      <a:lnTo>
                        <a:pt x="2569" y="52"/>
                      </a:lnTo>
                      <a:lnTo>
                        <a:pt x="2446" y="56"/>
                      </a:lnTo>
                      <a:lnTo>
                        <a:pt x="2291" y="60"/>
                      </a:lnTo>
                      <a:lnTo>
                        <a:pt x="2124" y="65"/>
                      </a:lnTo>
                      <a:lnTo>
                        <a:pt x="1950" y="72"/>
                      </a:lnTo>
                      <a:lnTo>
                        <a:pt x="1746" y="81"/>
                      </a:lnTo>
                      <a:lnTo>
                        <a:pt x="1635" y="88"/>
                      </a:lnTo>
                      <a:lnTo>
                        <a:pt x="1541" y="96"/>
                      </a:lnTo>
                      <a:lnTo>
                        <a:pt x="1442" y="102"/>
                      </a:lnTo>
                      <a:lnTo>
                        <a:pt x="1365" y="109"/>
                      </a:lnTo>
                      <a:lnTo>
                        <a:pt x="1292" y="115"/>
                      </a:lnTo>
                      <a:lnTo>
                        <a:pt x="1231" y="124"/>
                      </a:lnTo>
                      <a:lnTo>
                        <a:pt x="1158" y="131"/>
                      </a:lnTo>
                      <a:lnTo>
                        <a:pt x="1087" y="143"/>
                      </a:lnTo>
                      <a:lnTo>
                        <a:pt x="1024" y="153"/>
                      </a:lnTo>
                      <a:lnTo>
                        <a:pt x="974" y="162"/>
                      </a:lnTo>
                      <a:lnTo>
                        <a:pt x="924" y="172"/>
                      </a:lnTo>
                      <a:lnTo>
                        <a:pt x="893" y="178"/>
                      </a:lnTo>
                      <a:lnTo>
                        <a:pt x="863" y="186"/>
                      </a:lnTo>
                      <a:lnTo>
                        <a:pt x="815" y="200"/>
                      </a:lnTo>
                      <a:lnTo>
                        <a:pt x="761" y="217"/>
                      </a:lnTo>
                      <a:lnTo>
                        <a:pt x="709" y="235"/>
                      </a:lnTo>
                      <a:lnTo>
                        <a:pt x="654" y="257"/>
                      </a:lnTo>
                      <a:lnTo>
                        <a:pt x="608" y="275"/>
                      </a:lnTo>
                      <a:lnTo>
                        <a:pt x="558" y="301"/>
                      </a:lnTo>
                      <a:lnTo>
                        <a:pt x="504" y="332"/>
                      </a:lnTo>
                      <a:lnTo>
                        <a:pt x="454" y="369"/>
                      </a:lnTo>
                      <a:lnTo>
                        <a:pt x="400" y="409"/>
                      </a:lnTo>
                      <a:lnTo>
                        <a:pt x="329" y="467"/>
                      </a:lnTo>
                      <a:lnTo>
                        <a:pt x="259" y="533"/>
                      </a:lnTo>
                      <a:lnTo>
                        <a:pt x="0" y="292"/>
                      </a:lnTo>
                      <a:close/>
                    </a:path>
                  </a:pathLst>
                </a:custGeom>
                <a:solidFill>
                  <a:srgbClr val="E00000"/>
                </a:solidFill>
                <a:ln w="12700">
                  <a:solidFill>
                    <a:srgbClr val="E00000"/>
                  </a:solidFill>
                  <a:round/>
                  <a:headEnd/>
                  <a:tailEnd/>
                </a:ln>
              </p:spPr>
              <p:txBody>
                <a:bodyPr/>
                <a:lstStyle/>
                <a:p>
                  <a:endParaRPr lang="en-US"/>
                </a:p>
              </p:txBody>
            </p:sp>
            <p:sp>
              <p:nvSpPr>
                <p:cNvPr id="35013" name="Freeform 31"/>
                <p:cNvSpPr>
                  <a:spLocks/>
                </p:cNvSpPr>
                <p:nvPr/>
              </p:nvSpPr>
              <p:spPr bwMode="auto">
                <a:xfrm>
                  <a:off x="864" y="2976"/>
                  <a:ext cx="1478" cy="516"/>
                </a:xfrm>
                <a:custGeom>
                  <a:avLst/>
                  <a:gdLst>
                    <a:gd name="T0" fmla="*/ 1 w 2955"/>
                    <a:gd name="T1" fmla="*/ 232 h 516"/>
                    <a:gd name="T2" fmla="*/ 1 w 2955"/>
                    <a:gd name="T3" fmla="*/ 182 h 516"/>
                    <a:gd name="T4" fmla="*/ 1 w 2955"/>
                    <a:gd name="T5" fmla="*/ 146 h 516"/>
                    <a:gd name="T6" fmla="*/ 1 w 2955"/>
                    <a:gd name="T7" fmla="*/ 117 h 516"/>
                    <a:gd name="T8" fmla="*/ 1 w 2955"/>
                    <a:gd name="T9" fmla="*/ 101 h 516"/>
                    <a:gd name="T10" fmla="*/ 1 w 2955"/>
                    <a:gd name="T11" fmla="*/ 91 h 516"/>
                    <a:gd name="T12" fmla="*/ 1 w 2955"/>
                    <a:gd name="T13" fmla="*/ 76 h 516"/>
                    <a:gd name="T14" fmla="*/ 1 w 2955"/>
                    <a:gd name="T15" fmla="*/ 62 h 516"/>
                    <a:gd name="T16" fmla="*/ 1 w 2955"/>
                    <a:gd name="T17" fmla="*/ 52 h 516"/>
                    <a:gd name="T18" fmla="*/ 1 w 2955"/>
                    <a:gd name="T19" fmla="*/ 44 h 516"/>
                    <a:gd name="T20" fmla="*/ 1 w 2955"/>
                    <a:gd name="T21" fmla="*/ 37 h 516"/>
                    <a:gd name="T22" fmla="*/ 1 w 2955"/>
                    <a:gd name="T23" fmla="*/ 28 h 516"/>
                    <a:gd name="T24" fmla="*/ 1 w 2955"/>
                    <a:gd name="T25" fmla="*/ 23 h 516"/>
                    <a:gd name="T26" fmla="*/ 1 w 2955"/>
                    <a:gd name="T27" fmla="*/ 10 h 516"/>
                    <a:gd name="T28" fmla="*/ 1 w 2955"/>
                    <a:gd name="T29" fmla="*/ 0 h 516"/>
                    <a:gd name="T30" fmla="*/ 1 w 2955"/>
                    <a:gd name="T31" fmla="*/ 0 h 516"/>
                    <a:gd name="T32" fmla="*/ 1 w 2955"/>
                    <a:gd name="T33" fmla="*/ 14 h 516"/>
                    <a:gd name="T34" fmla="*/ 1 w 2955"/>
                    <a:gd name="T35" fmla="*/ 37 h 516"/>
                    <a:gd name="T36" fmla="*/ 1 w 2955"/>
                    <a:gd name="T37" fmla="*/ 44 h 516"/>
                    <a:gd name="T38" fmla="*/ 1 w 2955"/>
                    <a:gd name="T39" fmla="*/ 52 h 516"/>
                    <a:gd name="T40" fmla="*/ 1 w 2955"/>
                    <a:gd name="T41" fmla="*/ 63 h 516"/>
                    <a:gd name="T42" fmla="*/ 1 w 2955"/>
                    <a:gd name="T43" fmla="*/ 81 h 516"/>
                    <a:gd name="T44" fmla="*/ 1 w 2955"/>
                    <a:gd name="T45" fmla="*/ 93 h 516"/>
                    <a:gd name="T46" fmla="*/ 1 w 2955"/>
                    <a:gd name="T47" fmla="*/ 107 h 516"/>
                    <a:gd name="T48" fmla="*/ 1 w 2955"/>
                    <a:gd name="T49" fmla="*/ 122 h 516"/>
                    <a:gd name="T50" fmla="*/ 1 w 2955"/>
                    <a:gd name="T51" fmla="*/ 144 h 516"/>
                    <a:gd name="T52" fmla="*/ 1 w 2955"/>
                    <a:gd name="T53" fmla="*/ 162 h 516"/>
                    <a:gd name="T54" fmla="*/ 1 w 2955"/>
                    <a:gd name="T55" fmla="*/ 175 h 516"/>
                    <a:gd name="T56" fmla="*/ 1 w 2955"/>
                    <a:gd name="T57" fmla="*/ 206 h 516"/>
                    <a:gd name="T58" fmla="*/ 1 w 2955"/>
                    <a:gd name="T59" fmla="*/ 245 h 516"/>
                    <a:gd name="T60" fmla="*/ 1 w 2955"/>
                    <a:gd name="T61" fmla="*/ 289 h 516"/>
                    <a:gd name="T62" fmla="*/ 1 w 2955"/>
                    <a:gd name="T63" fmla="*/ 355 h 516"/>
                    <a:gd name="T64" fmla="*/ 1 w 2955"/>
                    <a:gd name="T65" fmla="*/ 451 h 516"/>
                    <a:gd name="T66" fmla="*/ 0 w 2955"/>
                    <a:gd name="T67" fmla="*/ 281 h 5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5"/>
                    <a:gd name="T103" fmla="*/ 0 h 516"/>
                    <a:gd name="T104" fmla="*/ 2955 w 2955"/>
                    <a:gd name="T105" fmla="*/ 516 h 5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5" h="516">
                      <a:moveTo>
                        <a:pt x="0" y="281"/>
                      </a:moveTo>
                      <a:lnTo>
                        <a:pt x="101" y="232"/>
                      </a:lnTo>
                      <a:lnTo>
                        <a:pt x="169" y="204"/>
                      </a:lnTo>
                      <a:lnTo>
                        <a:pt x="232" y="182"/>
                      </a:lnTo>
                      <a:lnTo>
                        <a:pt x="289" y="163"/>
                      </a:lnTo>
                      <a:lnTo>
                        <a:pt x="351" y="146"/>
                      </a:lnTo>
                      <a:lnTo>
                        <a:pt x="424" y="130"/>
                      </a:lnTo>
                      <a:lnTo>
                        <a:pt x="491" y="117"/>
                      </a:lnTo>
                      <a:lnTo>
                        <a:pt x="548" y="107"/>
                      </a:lnTo>
                      <a:lnTo>
                        <a:pt x="579" y="101"/>
                      </a:lnTo>
                      <a:lnTo>
                        <a:pt x="623" y="95"/>
                      </a:lnTo>
                      <a:lnTo>
                        <a:pt x="673" y="91"/>
                      </a:lnTo>
                      <a:lnTo>
                        <a:pt x="736" y="84"/>
                      </a:lnTo>
                      <a:lnTo>
                        <a:pt x="797" y="76"/>
                      </a:lnTo>
                      <a:lnTo>
                        <a:pt x="853" y="70"/>
                      </a:lnTo>
                      <a:lnTo>
                        <a:pt x="939" y="62"/>
                      </a:lnTo>
                      <a:lnTo>
                        <a:pt x="995" y="58"/>
                      </a:lnTo>
                      <a:lnTo>
                        <a:pt x="1047" y="52"/>
                      </a:lnTo>
                      <a:lnTo>
                        <a:pt x="1093" y="49"/>
                      </a:lnTo>
                      <a:lnTo>
                        <a:pt x="1189" y="44"/>
                      </a:lnTo>
                      <a:lnTo>
                        <a:pt x="1283" y="39"/>
                      </a:lnTo>
                      <a:lnTo>
                        <a:pt x="1327" y="37"/>
                      </a:lnTo>
                      <a:lnTo>
                        <a:pt x="1388" y="33"/>
                      </a:lnTo>
                      <a:lnTo>
                        <a:pt x="1465" y="28"/>
                      </a:lnTo>
                      <a:lnTo>
                        <a:pt x="1557" y="26"/>
                      </a:lnTo>
                      <a:lnTo>
                        <a:pt x="1647" y="23"/>
                      </a:lnTo>
                      <a:lnTo>
                        <a:pt x="1768" y="18"/>
                      </a:lnTo>
                      <a:lnTo>
                        <a:pt x="1967" y="10"/>
                      </a:lnTo>
                      <a:lnTo>
                        <a:pt x="2126" y="7"/>
                      </a:lnTo>
                      <a:lnTo>
                        <a:pt x="2343" y="0"/>
                      </a:lnTo>
                      <a:lnTo>
                        <a:pt x="2496" y="0"/>
                      </a:lnTo>
                      <a:lnTo>
                        <a:pt x="2657" y="0"/>
                      </a:lnTo>
                      <a:lnTo>
                        <a:pt x="2830" y="5"/>
                      </a:lnTo>
                      <a:lnTo>
                        <a:pt x="2955" y="14"/>
                      </a:lnTo>
                      <a:lnTo>
                        <a:pt x="2909" y="40"/>
                      </a:lnTo>
                      <a:lnTo>
                        <a:pt x="2822" y="37"/>
                      </a:lnTo>
                      <a:lnTo>
                        <a:pt x="2721" y="40"/>
                      </a:lnTo>
                      <a:lnTo>
                        <a:pt x="2569" y="44"/>
                      </a:lnTo>
                      <a:lnTo>
                        <a:pt x="2446" y="49"/>
                      </a:lnTo>
                      <a:lnTo>
                        <a:pt x="2291" y="52"/>
                      </a:lnTo>
                      <a:lnTo>
                        <a:pt x="2124" y="58"/>
                      </a:lnTo>
                      <a:lnTo>
                        <a:pt x="1950" y="63"/>
                      </a:lnTo>
                      <a:lnTo>
                        <a:pt x="1747" y="73"/>
                      </a:lnTo>
                      <a:lnTo>
                        <a:pt x="1635" y="81"/>
                      </a:lnTo>
                      <a:lnTo>
                        <a:pt x="1541" y="86"/>
                      </a:lnTo>
                      <a:lnTo>
                        <a:pt x="1442" y="93"/>
                      </a:lnTo>
                      <a:lnTo>
                        <a:pt x="1365" y="99"/>
                      </a:lnTo>
                      <a:lnTo>
                        <a:pt x="1292" y="107"/>
                      </a:lnTo>
                      <a:lnTo>
                        <a:pt x="1229" y="114"/>
                      </a:lnTo>
                      <a:lnTo>
                        <a:pt x="1158" y="122"/>
                      </a:lnTo>
                      <a:lnTo>
                        <a:pt x="1087" y="134"/>
                      </a:lnTo>
                      <a:lnTo>
                        <a:pt x="1024" y="144"/>
                      </a:lnTo>
                      <a:lnTo>
                        <a:pt x="974" y="153"/>
                      </a:lnTo>
                      <a:lnTo>
                        <a:pt x="924" y="162"/>
                      </a:lnTo>
                      <a:lnTo>
                        <a:pt x="893" y="169"/>
                      </a:lnTo>
                      <a:lnTo>
                        <a:pt x="863" y="175"/>
                      </a:lnTo>
                      <a:lnTo>
                        <a:pt x="815" y="190"/>
                      </a:lnTo>
                      <a:lnTo>
                        <a:pt x="761" y="206"/>
                      </a:lnTo>
                      <a:lnTo>
                        <a:pt x="709" y="224"/>
                      </a:lnTo>
                      <a:lnTo>
                        <a:pt x="654" y="245"/>
                      </a:lnTo>
                      <a:lnTo>
                        <a:pt x="608" y="264"/>
                      </a:lnTo>
                      <a:lnTo>
                        <a:pt x="558" y="289"/>
                      </a:lnTo>
                      <a:lnTo>
                        <a:pt x="504" y="319"/>
                      </a:lnTo>
                      <a:lnTo>
                        <a:pt x="454" y="355"/>
                      </a:lnTo>
                      <a:lnTo>
                        <a:pt x="401" y="394"/>
                      </a:lnTo>
                      <a:lnTo>
                        <a:pt x="330" y="451"/>
                      </a:lnTo>
                      <a:lnTo>
                        <a:pt x="259" y="516"/>
                      </a:lnTo>
                      <a:lnTo>
                        <a:pt x="0" y="281"/>
                      </a:lnTo>
                    </a:path>
                  </a:pathLst>
                </a:custGeom>
                <a:noFill/>
                <a:ln w="12700">
                  <a:solidFill>
                    <a:srgbClr val="C00000"/>
                  </a:solidFill>
                  <a:round/>
                  <a:headEnd/>
                  <a:tailEnd/>
                </a:ln>
              </p:spPr>
              <p:txBody>
                <a:bodyPr/>
                <a:lstStyle/>
                <a:p>
                  <a:endParaRPr lang="en-US"/>
                </a:p>
              </p:txBody>
            </p:sp>
          </p:grpSp>
          <p:grpSp>
            <p:nvGrpSpPr>
              <p:cNvPr id="34832" name="Group 32"/>
              <p:cNvGrpSpPr>
                <a:grpSpLocks/>
              </p:cNvGrpSpPr>
              <p:nvPr/>
            </p:nvGrpSpPr>
            <p:grpSpPr bwMode="auto">
              <a:xfrm>
                <a:off x="2184" y="1584"/>
                <a:ext cx="1082" cy="677"/>
                <a:chOff x="2207" y="1500"/>
                <a:chExt cx="896" cy="662"/>
              </a:xfrm>
            </p:grpSpPr>
            <p:grpSp>
              <p:nvGrpSpPr>
                <p:cNvPr id="34977" name="Group 33"/>
                <p:cNvGrpSpPr>
                  <a:grpSpLocks/>
                </p:cNvGrpSpPr>
                <p:nvPr/>
              </p:nvGrpSpPr>
              <p:grpSpPr bwMode="auto">
                <a:xfrm>
                  <a:off x="2241" y="1546"/>
                  <a:ext cx="859" cy="616"/>
                  <a:chOff x="2241" y="1546"/>
                  <a:chExt cx="859" cy="616"/>
                </a:xfrm>
              </p:grpSpPr>
              <p:sp>
                <p:nvSpPr>
                  <p:cNvPr id="34979" name="Line 34"/>
                  <p:cNvSpPr>
                    <a:spLocks noChangeShapeType="1"/>
                  </p:cNvSpPr>
                  <p:nvPr/>
                </p:nvSpPr>
                <p:spPr bwMode="auto">
                  <a:xfrm>
                    <a:off x="2638" y="1829"/>
                    <a:ext cx="1" cy="142"/>
                  </a:xfrm>
                  <a:prstGeom prst="line">
                    <a:avLst/>
                  </a:prstGeom>
                  <a:noFill/>
                  <a:ln w="12700">
                    <a:solidFill>
                      <a:srgbClr val="A00000"/>
                    </a:solidFill>
                    <a:round/>
                    <a:headEnd/>
                    <a:tailEnd/>
                  </a:ln>
                </p:spPr>
                <p:txBody>
                  <a:bodyPr/>
                  <a:lstStyle/>
                  <a:p>
                    <a:endParaRPr lang="en-US"/>
                  </a:p>
                </p:txBody>
              </p:sp>
              <p:sp>
                <p:nvSpPr>
                  <p:cNvPr id="34980" name="Line 35"/>
                  <p:cNvSpPr>
                    <a:spLocks noChangeShapeType="1"/>
                  </p:cNvSpPr>
                  <p:nvPr/>
                </p:nvSpPr>
                <p:spPr bwMode="auto">
                  <a:xfrm flipV="1">
                    <a:off x="2557" y="1825"/>
                    <a:ext cx="1" cy="163"/>
                  </a:xfrm>
                  <a:prstGeom prst="line">
                    <a:avLst/>
                  </a:prstGeom>
                  <a:noFill/>
                  <a:ln w="12700">
                    <a:solidFill>
                      <a:srgbClr val="A00000"/>
                    </a:solidFill>
                    <a:round/>
                    <a:headEnd/>
                    <a:tailEnd/>
                  </a:ln>
                </p:spPr>
                <p:txBody>
                  <a:bodyPr/>
                  <a:lstStyle/>
                  <a:p>
                    <a:endParaRPr lang="en-US"/>
                  </a:p>
                </p:txBody>
              </p:sp>
              <p:sp>
                <p:nvSpPr>
                  <p:cNvPr id="34981" name="Line 36"/>
                  <p:cNvSpPr>
                    <a:spLocks noChangeShapeType="1"/>
                  </p:cNvSpPr>
                  <p:nvPr/>
                </p:nvSpPr>
                <p:spPr bwMode="auto">
                  <a:xfrm>
                    <a:off x="2724" y="1821"/>
                    <a:ext cx="1" cy="134"/>
                  </a:xfrm>
                  <a:prstGeom prst="line">
                    <a:avLst/>
                  </a:prstGeom>
                  <a:noFill/>
                  <a:ln w="12700">
                    <a:solidFill>
                      <a:srgbClr val="A00000"/>
                    </a:solidFill>
                    <a:round/>
                    <a:headEnd/>
                    <a:tailEnd/>
                  </a:ln>
                </p:spPr>
                <p:txBody>
                  <a:bodyPr/>
                  <a:lstStyle/>
                  <a:p>
                    <a:endParaRPr lang="en-US"/>
                  </a:p>
                </p:txBody>
              </p:sp>
              <p:sp>
                <p:nvSpPr>
                  <p:cNvPr id="34982" name="Line 37"/>
                  <p:cNvSpPr>
                    <a:spLocks noChangeShapeType="1"/>
                  </p:cNvSpPr>
                  <p:nvPr/>
                </p:nvSpPr>
                <p:spPr bwMode="auto">
                  <a:xfrm flipV="1">
                    <a:off x="2804" y="1808"/>
                    <a:ext cx="1" cy="142"/>
                  </a:xfrm>
                  <a:prstGeom prst="line">
                    <a:avLst/>
                  </a:prstGeom>
                  <a:noFill/>
                  <a:ln w="12700">
                    <a:solidFill>
                      <a:srgbClr val="A00000"/>
                    </a:solidFill>
                    <a:round/>
                    <a:headEnd/>
                    <a:tailEnd/>
                  </a:ln>
                </p:spPr>
                <p:txBody>
                  <a:bodyPr/>
                  <a:lstStyle/>
                  <a:p>
                    <a:endParaRPr lang="en-US"/>
                  </a:p>
                </p:txBody>
              </p:sp>
              <p:sp>
                <p:nvSpPr>
                  <p:cNvPr id="34983" name="Line 38"/>
                  <p:cNvSpPr>
                    <a:spLocks noChangeShapeType="1"/>
                  </p:cNvSpPr>
                  <p:nvPr/>
                </p:nvSpPr>
                <p:spPr bwMode="auto">
                  <a:xfrm flipV="1">
                    <a:off x="2877" y="1784"/>
                    <a:ext cx="1" cy="164"/>
                  </a:xfrm>
                  <a:prstGeom prst="line">
                    <a:avLst/>
                  </a:prstGeom>
                  <a:noFill/>
                  <a:ln w="12700">
                    <a:solidFill>
                      <a:srgbClr val="A00000"/>
                    </a:solidFill>
                    <a:round/>
                    <a:headEnd/>
                    <a:tailEnd/>
                  </a:ln>
                </p:spPr>
                <p:txBody>
                  <a:bodyPr/>
                  <a:lstStyle/>
                  <a:p>
                    <a:endParaRPr lang="en-US"/>
                  </a:p>
                </p:txBody>
              </p:sp>
              <p:sp>
                <p:nvSpPr>
                  <p:cNvPr id="34984" name="Line 39"/>
                  <p:cNvSpPr>
                    <a:spLocks noChangeShapeType="1"/>
                  </p:cNvSpPr>
                  <p:nvPr/>
                </p:nvSpPr>
                <p:spPr bwMode="auto">
                  <a:xfrm flipV="1">
                    <a:off x="2970" y="1731"/>
                    <a:ext cx="1" cy="206"/>
                  </a:xfrm>
                  <a:prstGeom prst="line">
                    <a:avLst/>
                  </a:prstGeom>
                  <a:noFill/>
                  <a:ln w="12700">
                    <a:solidFill>
                      <a:srgbClr val="A00000"/>
                    </a:solidFill>
                    <a:round/>
                    <a:headEnd/>
                    <a:tailEnd/>
                  </a:ln>
                </p:spPr>
                <p:txBody>
                  <a:bodyPr/>
                  <a:lstStyle/>
                  <a:p>
                    <a:endParaRPr lang="en-US"/>
                  </a:p>
                </p:txBody>
              </p:sp>
              <p:sp>
                <p:nvSpPr>
                  <p:cNvPr id="34985" name="Line 40"/>
                  <p:cNvSpPr>
                    <a:spLocks noChangeShapeType="1"/>
                  </p:cNvSpPr>
                  <p:nvPr/>
                </p:nvSpPr>
                <p:spPr bwMode="auto">
                  <a:xfrm>
                    <a:off x="2443" y="1802"/>
                    <a:ext cx="1" cy="211"/>
                  </a:xfrm>
                  <a:prstGeom prst="line">
                    <a:avLst/>
                  </a:prstGeom>
                  <a:noFill/>
                  <a:ln w="12700">
                    <a:solidFill>
                      <a:srgbClr val="A00000"/>
                    </a:solidFill>
                    <a:round/>
                    <a:headEnd/>
                    <a:tailEnd/>
                  </a:ln>
                </p:spPr>
                <p:txBody>
                  <a:bodyPr/>
                  <a:lstStyle/>
                  <a:p>
                    <a:endParaRPr lang="en-US"/>
                  </a:p>
                </p:txBody>
              </p:sp>
              <p:sp>
                <p:nvSpPr>
                  <p:cNvPr id="34986" name="Line 41"/>
                  <p:cNvSpPr>
                    <a:spLocks noChangeShapeType="1"/>
                  </p:cNvSpPr>
                  <p:nvPr/>
                </p:nvSpPr>
                <p:spPr bwMode="auto">
                  <a:xfrm>
                    <a:off x="2241" y="1676"/>
                    <a:ext cx="1" cy="486"/>
                  </a:xfrm>
                  <a:prstGeom prst="line">
                    <a:avLst/>
                  </a:prstGeom>
                  <a:noFill/>
                  <a:ln w="12700">
                    <a:solidFill>
                      <a:srgbClr val="A00000"/>
                    </a:solidFill>
                    <a:round/>
                    <a:headEnd/>
                    <a:tailEnd/>
                  </a:ln>
                </p:spPr>
                <p:txBody>
                  <a:bodyPr/>
                  <a:lstStyle/>
                  <a:p>
                    <a:endParaRPr lang="en-US"/>
                  </a:p>
                </p:txBody>
              </p:sp>
              <p:sp>
                <p:nvSpPr>
                  <p:cNvPr id="34987" name="Line 42"/>
                  <p:cNvSpPr>
                    <a:spLocks noChangeShapeType="1"/>
                  </p:cNvSpPr>
                  <p:nvPr/>
                </p:nvSpPr>
                <p:spPr bwMode="auto">
                  <a:xfrm>
                    <a:off x="2278" y="1708"/>
                    <a:ext cx="1" cy="413"/>
                  </a:xfrm>
                  <a:prstGeom prst="line">
                    <a:avLst/>
                  </a:prstGeom>
                  <a:noFill/>
                  <a:ln w="12700">
                    <a:solidFill>
                      <a:srgbClr val="A00000"/>
                    </a:solidFill>
                    <a:round/>
                    <a:headEnd/>
                    <a:tailEnd/>
                  </a:ln>
                </p:spPr>
                <p:txBody>
                  <a:bodyPr/>
                  <a:lstStyle/>
                  <a:p>
                    <a:endParaRPr lang="en-US"/>
                  </a:p>
                </p:txBody>
              </p:sp>
              <p:sp>
                <p:nvSpPr>
                  <p:cNvPr id="34988" name="Line 43"/>
                  <p:cNvSpPr>
                    <a:spLocks noChangeShapeType="1"/>
                  </p:cNvSpPr>
                  <p:nvPr/>
                </p:nvSpPr>
                <p:spPr bwMode="auto">
                  <a:xfrm>
                    <a:off x="2314" y="1739"/>
                    <a:ext cx="1" cy="349"/>
                  </a:xfrm>
                  <a:prstGeom prst="line">
                    <a:avLst/>
                  </a:prstGeom>
                  <a:noFill/>
                  <a:ln w="12700">
                    <a:solidFill>
                      <a:srgbClr val="A00000"/>
                    </a:solidFill>
                    <a:round/>
                    <a:headEnd/>
                    <a:tailEnd/>
                  </a:ln>
                </p:spPr>
                <p:txBody>
                  <a:bodyPr/>
                  <a:lstStyle/>
                  <a:p>
                    <a:endParaRPr lang="en-US"/>
                  </a:p>
                </p:txBody>
              </p:sp>
              <p:sp>
                <p:nvSpPr>
                  <p:cNvPr id="34989" name="Line 44"/>
                  <p:cNvSpPr>
                    <a:spLocks noChangeShapeType="1"/>
                  </p:cNvSpPr>
                  <p:nvPr/>
                </p:nvSpPr>
                <p:spPr bwMode="auto">
                  <a:xfrm>
                    <a:off x="2349" y="1757"/>
                    <a:ext cx="1" cy="310"/>
                  </a:xfrm>
                  <a:prstGeom prst="line">
                    <a:avLst/>
                  </a:prstGeom>
                  <a:noFill/>
                  <a:ln w="12700">
                    <a:solidFill>
                      <a:srgbClr val="A00000"/>
                    </a:solidFill>
                    <a:round/>
                    <a:headEnd/>
                    <a:tailEnd/>
                  </a:ln>
                </p:spPr>
                <p:txBody>
                  <a:bodyPr/>
                  <a:lstStyle/>
                  <a:p>
                    <a:endParaRPr lang="en-US"/>
                  </a:p>
                </p:txBody>
              </p:sp>
              <p:sp>
                <p:nvSpPr>
                  <p:cNvPr id="34990" name="Line 45"/>
                  <p:cNvSpPr>
                    <a:spLocks noChangeShapeType="1"/>
                  </p:cNvSpPr>
                  <p:nvPr/>
                </p:nvSpPr>
                <p:spPr bwMode="auto">
                  <a:xfrm>
                    <a:off x="2380" y="1776"/>
                    <a:ext cx="1" cy="270"/>
                  </a:xfrm>
                  <a:prstGeom prst="line">
                    <a:avLst/>
                  </a:prstGeom>
                  <a:noFill/>
                  <a:ln w="12700">
                    <a:solidFill>
                      <a:srgbClr val="A00000"/>
                    </a:solidFill>
                    <a:round/>
                    <a:headEnd/>
                    <a:tailEnd/>
                  </a:ln>
                </p:spPr>
                <p:txBody>
                  <a:bodyPr/>
                  <a:lstStyle/>
                  <a:p>
                    <a:endParaRPr lang="en-US"/>
                  </a:p>
                </p:txBody>
              </p:sp>
              <p:sp>
                <p:nvSpPr>
                  <p:cNvPr id="34991" name="Line 46"/>
                  <p:cNvSpPr>
                    <a:spLocks noChangeShapeType="1"/>
                  </p:cNvSpPr>
                  <p:nvPr/>
                </p:nvSpPr>
                <p:spPr bwMode="auto">
                  <a:xfrm>
                    <a:off x="2411" y="1790"/>
                    <a:ext cx="1" cy="238"/>
                  </a:xfrm>
                  <a:prstGeom prst="line">
                    <a:avLst/>
                  </a:prstGeom>
                  <a:noFill/>
                  <a:ln w="12700">
                    <a:solidFill>
                      <a:srgbClr val="A00000"/>
                    </a:solidFill>
                    <a:round/>
                    <a:headEnd/>
                    <a:tailEnd/>
                  </a:ln>
                </p:spPr>
                <p:txBody>
                  <a:bodyPr/>
                  <a:lstStyle/>
                  <a:p>
                    <a:endParaRPr lang="en-US"/>
                  </a:p>
                </p:txBody>
              </p:sp>
              <p:sp>
                <p:nvSpPr>
                  <p:cNvPr id="34992" name="Line 47"/>
                  <p:cNvSpPr>
                    <a:spLocks noChangeShapeType="1"/>
                  </p:cNvSpPr>
                  <p:nvPr/>
                </p:nvSpPr>
                <p:spPr bwMode="auto">
                  <a:xfrm flipV="1">
                    <a:off x="2470" y="1809"/>
                    <a:ext cx="1" cy="202"/>
                  </a:xfrm>
                  <a:prstGeom prst="line">
                    <a:avLst/>
                  </a:prstGeom>
                  <a:noFill/>
                  <a:ln w="12700">
                    <a:solidFill>
                      <a:srgbClr val="A00000"/>
                    </a:solidFill>
                    <a:round/>
                    <a:headEnd/>
                    <a:tailEnd/>
                  </a:ln>
                </p:spPr>
                <p:txBody>
                  <a:bodyPr/>
                  <a:lstStyle/>
                  <a:p>
                    <a:endParaRPr lang="en-US"/>
                  </a:p>
                </p:txBody>
              </p:sp>
              <p:sp>
                <p:nvSpPr>
                  <p:cNvPr id="34993" name="Line 48"/>
                  <p:cNvSpPr>
                    <a:spLocks noChangeShapeType="1"/>
                  </p:cNvSpPr>
                  <p:nvPr/>
                </p:nvSpPr>
                <p:spPr bwMode="auto">
                  <a:xfrm>
                    <a:off x="2497" y="1819"/>
                    <a:ext cx="1" cy="179"/>
                  </a:xfrm>
                  <a:prstGeom prst="line">
                    <a:avLst/>
                  </a:prstGeom>
                  <a:noFill/>
                  <a:ln w="12700">
                    <a:solidFill>
                      <a:srgbClr val="A00000"/>
                    </a:solidFill>
                    <a:round/>
                    <a:headEnd/>
                    <a:tailEnd/>
                  </a:ln>
                </p:spPr>
                <p:txBody>
                  <a:bodyPr/>
                  <a:lstStyle/>
                  <a:p>
                    <a:endParaRPr lang="en-US"/>
                  </a:p>
                </p:txBody>
              </p:sp>
              <p:sp>
                <p:nvSpPr>
                  <p:cNvPr id="34994" name="Line 49"/>
                  <p:cNvSpPr>
                    <a:spLocks noChangeShapeType="1"/>
                  </p:cNvSpPr>
                  <p:nvPr/>
                </p:nvSpPr>
                <p:spPr bwMode="auto">
                  <a:xfrm flipV="1">
                    <a:off x="2525" y="1819"/>
                    <a:ext cx="1" cy="174"/>
                  </a:xfrm>
                  <a:prstGeom prst="line">
                    <a:avLst/>
                  </a:prstGeom>
                  <a:noFill/>
                  <a:ln w="12700">
                    <a:solidFill>
                      <a:srgbClr val="A00000"/>
                    </a:solidFill>
                    <a:round/>
                    <a:headEnd/>
                    <a:tailEnd/>
                  </a:ln>
                </p:spPr>
                <p:txBody>
                  <a:bodyPr/>
                  <a:lstStyle/>
                  <a:p>
                    <a:endParaRPr lang="en-US"/>
                  </a:p>
                </p:txBody>
              </p:sp>
              <p:sp>
                <p:nvSpPr>
                  <p:cNvPr id="34995" name="Line 50"/>
                  <p:cNvSpPr>
                    <a:spLocks noChangeShapeType="1"/>
                  </p:cNvSpPr>
                  <p:nvPr/>
                </p:nvSpPr>
                <p:spPr bwMode="auto">
                  <a:xfrm>
                    <a:off x="2582" y="1825"/>
                    <a:ext cx="1" cy="161"/>
                  </a:xfrm>
                  <a:prstGeom prst="line">
                    <a:avLst/>
                  </a:prstGeom>
                  <a:noFill/>
                  <a:ln w="12700">
                    <a:solidFill>
                      <a:srgbClr val="A00000"/>
                    </a:solidFill>
                    <a:round/>
                    <a:headEnd/>
                    <a:tailEnd/>
                  </a:ln>
                </p:spPr>
                <p:txBody>
                  <a:bodyPr/>
                  <a:lstStyle/>
                  <a:p>
                    <a:endParaRPr lang="en-US"/>
                  </a:p>
                </p:txBody>
              </p:sp>
              <p:sp>
                <p:nvSpPr>
                  <p:cNvPr id="34996" name="Line 51"/>
                  <p:cNvSpPr>
                    <a:spLocks noChangeShapeType="1"/>
                  </p:cNvSpPr>
                  <p:nvPr/>
                </p:nvSpPr>
                <p:spPr bwMode="auto">
                  <a:xfrm flipH="1">
                    <a:off x="2611" y="1829"/>
                    <a:ext cx="1" cy="148"/>
                  </a:xfrm>
                  <a:prstGeom prst="line">
                    <a:avLst/>
                  </a:prstGeom>
                  <a:noFill/>
                  <a:ln w="12700">
                    <a:solidFill>
                      <a:srgbClr val="A00000"/>
                    </a:solidFill>
                    <a:round/>
                    <a:headEnd/>
                    <a:tailEnd/>
                  </a:ln>
                </p:spPr>
                <p:txBody>
                  <a:bodyPr/>
                  <a:lstStyle/>
                  <a:p>
                    <a:endParaRPr lang="en-US"/>
                  </a:p>
                </p:txBody>
              </p:sp>
              <p:sp>
                <p:nvSpPr>
                  <p:cNvPr id="34997" name="Line 52"/>
                  <p:cNvSpPr>
                    <a:spLocks noChangeShapeType="1"/>
                  </p:cNvSpPr>
                  <p:nvPr/>
                </p:nvSpPr>
                <p:spPr bwMode="auto">
                  <a:xfrm flipV="1">
                    <a:off x="2667" y="1829"/>
                    <a:ext cx="1" cy="144"/>
                  </a:xfrm>
                  <a:prstGeom prst="line">
                    <a:avLst/>
                  </a:prstGeom>
                  <a:noFill/>
                  <a:ln w="12700">
                    <a:solidFill>
                      <a:srgbClr val="A00000"/>
                    </a:solidFill>
                    <a:round/>
                    <a:headEnd/>
                    <a:tailEnd/>
                  </a:ln>
                </p:spPr>
                <p:txBody>
                  <a:bodyPr/>
                  <a:lstStyle/>
                  <a:p>
                    <a:endParaRPr lang="en-US"/>
                  </a:p>
                </p:txBody>
              </p:sp>
              <p:sp>
                <p:nvSpPr>
                  <p:cNvPr id="34998" name="Line 53"/>
                  <p:cNvSpPr>
                    <a:spLocks noChangeShapeType="1"/>
                  </p:cNvSpPr>
                  <p:nvPr/>
                </p:nvSpPr>
                <p:spPr bwMode="auto">
                  <a:xfrm flipH="1" flipV="1">
                    <a:off x="2693" y="1827"/>
                    <a:ext cx="1" cy="132"/>
                  </a:xfrm>
                  <a:prstGeom prst="line">
                    <a:avLst/>
                  </a:prstGeom>
                  <a:noFill/>
                  <a:ln w="12700">
                    <a:solidFill>
                      <a:srgbClr val="A00000"/>
                    </a:solidFill>
                    <a:round/>
                    <a:headEnd/>
                    <a:tailEnd/>
                  </a:ln>
                </p:spPr>
                <p:txBody>
                  <a:bodyPr/>
                  <a:lstStyle/>
                  <a:p>
                    <a:endParaRPr lang="en-US"/>
                  </a:p>
                </p:txBody>
              </p:sp>
              <p:sp>
                <p:nvSpPr>
                  <p:cNvPr id="34999" name="Line 54"/>
                  <p:cNvSpPr>
                    <a:spLocks noChangeShapeType="1"/>
                  </p:cNvSpPr>
                  <p:nvPr/>
                </p:nvSpPr>
                <p:spPr bwMode="auto">
                  <a:xfrm>
                    <a:off x="2750" y="1821"/>
                    <a:ext cx="1" cy="138"/>
                  </a:xfrm>
                  <a:prstGeom prst="line">
                    <a:avLst/>
                  </a:prstGeom>
                  <a:noFill/>
                  <a:ln w="12700">
                    <a:solidFill>
                      <a:srgbClr val="A00000"/>
                    </a:solidFill>
                    <a:round/>
                    <a:headEnd/>
                    <a:tailEnd/>
                  </a:ln>
                </p:spPr>
                <p:txBody>
                  <a:bodyPr/>
                  <a:lstStyle/>
                  <a:p>
                    <a:endParaRPr lang="en-US"/>
                  </a:p>
                </p:txBody>
              </p:sp>
              <p:sp>
                <p:nvSpPr>
                  <p:cNvPr id="35000" name="Line 55"/>
                  <p:cNvSpPr>
                    <a:spLocks noChangeShapeType="1"/>
                  </p:cNvSpPr>
                  <p:nvPr/>
                </p:nvSpPr>
                <p:spPr bwMode="auto">
                  <a:xfrm flipV="1">
                    <a:off x="2776" y="1814"/>
                    <a:ext cx="1" cy="135"/>
                  </a:xfrm>
                  <a:prstGeom prst="line">
                    <a:avLst/>
                  </a:prstGeom>
                  <a:noFill/>
                  <a:ln w="12700">
                    <a:solidFill>
                      <a:srgbClr val="A00000"/>
                    </a:solidFill>
                    <a:round/>
                    <a:headEnd/>
                    <a:tailEnd/>
                  </a:ln>
                </p:spPr>
                <p:txBody>
                  <a:bodyPr/>
                  <a:lstStyle/>
                  <a:p>
                    <a:endParaRPr lang="en-US"/>
                  </a:p>
                </p:txBody>
              </p:sp>
              <p:sp>
                <p:nvSpPr>
                  <p:cNvPr id="35001" name="Line 56"/>
                  <p:cNvSpPr>
                    <a:spLocks noChangeShapeType="1"/>
                  </p:cNvSpPr>
                  <p:nvPr/>
                </p:nvSpPr>
                <p:spPr bwMode="auto">
                  <a:xfrm>
                    <a:off x="2827" y="1805"/>
                    <a:ext cx="1" cy="145"/>
                  </a:xfrm>
                  <a:prstGeom prst="line">
                    <a:avLst/>
                  </a:prstGeom>
                  <a:noFill/>
                  <a:ln w="12700">
                    <a:solidFill>
                      <a:srgbClr val="A00000"/>
                    </a:solidFill>
                    <a:round/>
                    <a:headEnd/>
                    <a:tailEnd/>
                  </a:ln>
                </p:spPr>
                <p:txBody>
                  <a:bodyPr/>
                  <a:lstStyle/>
                  <a:p>
                    <a:endParaRPr lang="en-US"/>
                  </a:p>
                </p:txBody>
              </p:sp>
              <p:sp>
                <p:nvSpPr>
                  <p:cNvPr id="35002" name="Line 57"/>
                  <p:cNvSpPr>
                    <a:spLocks noChangeShapeType="1"/>
                  </p:cNvSpPr>
                  <p:nvPr/>
                </p:nvSpPr>
                <p:spPr bwMode="auto">
                  <a:xfrm flipV="1">
                    <a:off x="2851" y="1792"/>
                    <a:ext cx="1" cy="152"/>
                  </a:xfrm>
                  <a:prstGeom prst="line">
                    <a:avLst/>
                  </a:prstGeom>
                  <a:noFill/>
                  <a:ln w="12700">
                    <a:solidFill>
                      <a:srgbClr val="A00000"/>
                    </a:solidFill>
                    <a:round/>
                    <a:headEnd/>
                    <a:tailEnd/>
                  </a:ln>
                </p:spPr>
                <p:txBody>
                  <a:bodyPr/>
                  <a:lstStyle/>
                  <a:p>
                    <a:endParaRPr lang="en-US"/>
                  </a:p>
                </p:txBody>
              </p:sp>
              <p:sp>
                <p:nvSpPr>
                  <p:cNvPr id="35003" name="Line 58"/>
                  <p:cNvSpPr>
                    <a:spLocks noChangeShapeType="1"/>
                  </p:cNvSpPr>
                  <p:nvPr/>
                </p:nvSpPr>
                <p:spPr bwMode="auto">
                  <a:xfrm>
                    <a:off x="2899" y="1771"/>
                    <a:ext cx="1" cy="166"/>
                  </a:xfrm>
                  <a:prstGeom prst="line">
                    <a:avLst/>
                  </a:prstGeom>
                  <a:noFill/>
                  <a:ln w="12700">
                    <a:solidFill>
                      <a:srgbClr val="A00000"/>
                    </a:solidFill>
                    <a:round/>
                    <a:headEnd/>
                    <a:tailEnd/>
                  </a:ln>
                </p:spPr>
                <p:txBody>
                  <a:bodyPr/>
                  <a:lstStyle/>
                  <a:p>
                    <a:endParaRPr lang="en-US"/>
                  </a:p>
                </p:txBody>
              </p:sp>
              <p:sp>
                <p:nvSpPr>
                  <p:cNvPr id="35004" name="Line 59"/>
                  <p:cNvSpPr>
                    <a:spLocks noChangeShapeType="1"/>
                  </p:cNvSpPr>
                  <p:nvPr/>
                </p:nvSpPr>
                <p:spPr bwMode="auto">
                  <a:xfrm flipV="1">
                    <a:off x="2924" y="1762"/>
                    <a:ext cx="1" cy="178"/>
                  </a:xfrm>
                  <a:prstGeom prst="line">
                    <a:avLst/>
                  </a:prstGeom>
                  <a:noFill/>
                  <a:ln w="12700">
                    <a:solidFill>
                      <a:srgbClr val="A00000"/>
                    </a:solidFill>
                    <a:round/>
                    <a:headEnd/>
                    <a:tailEnd/>
                  </a:ln>
                </p:spPr>
                <p:txBody>
                  <a:bodyPr/>
                  <a:lstStyle/>
                  <a:p>
                    <a:endParaRPr lang="en-US"/>
                  </a:p>
                </p:txBody>
              </p:sp>
              <p:sp>
                <p:nvSpPr>
                  <p:cNvPr id="35005" name="Line 60"/>
                  <p:cNvSpPr>
                    <a:spLocks noChangeShapeType="1"/>
                  </p:cNvSpPr>
                  <p:nvPr/>
                </p:nvSpPr>
                <p:spPr bwMode="auto">
                  <a:xfrm flipV="1">
                    <a:off x="2948" y="1747"/>
                    <a:ext cx="1" cy="201"/>
                  </a:xfrm>
                  <a:prstGeom prst="line">
                    <a:avLst/>
                  </a:prstGeom>
                  <a:noFill/>
                  <a:ln w="12700">
                    <a:solidFill>
                      <a:srgbClr val="A00000"/>
                    </a:solidFill>
                    <a:round/>
                    <a:headEnd/>
                    <a:tailEnd/>
                  </a:ln>
                </p:spPr>
                <p:txBody>
                  <a:bodyPr/>
                  <a:lstStyle/>
                  <a:p>
                    <a:endParaRPr lang="en-US"/>
                  </a:p>
                </p:txBody>
              </p:sp>
              <p:sp>
                <p:nvSpPr>
                  <p:cNvPr id="35006" name="Line 61"/>
                  <p:cNvSpPr>
                    <a:spLocks noChangeShapeType="1"/>
                  </p:cNvSpPr>
                  <p:nvPr/>
                </p:nvSpPr>
                <p:spPr bwMode="auto">
                  <a:xfrm flipV="1">
                    <a:off x="2989" y="1715"/>
                    <a:ext cx="1" cy="219"/>
                  </a:xfrm>
                  <a:prstGeom prst="line">
                    <a:avLst/>
                  </a:prstGeom>
                  <a:noFill/>
                  <a:ln w="12700">
                    <a:solidFill>
                      <a:srgbClr val="A00000"/>
                    </a:solidFill>
                    <a:round/>
                    <a:headEnd/>
                    <a:tailEnd/>
                  </a:ln>
                </p:spPr>
                <p:txBody>
                  <a:bodyPr/>
                  <a:lstStyle/>
                  <a:p>
                    <a:endParaRPr lang="en-US"/>
                  </a:p>
                </p:txBody>
              </p:sp>
              <p:sp>
                <p:nvSpPr>
                  <p:cNvPr id="35007" name="Line 62"/>
                  <p:cNvSpPr>
                    <a:spLocks noChangeShapeType="1"/>
                  </p:cNvSpPr>
                  <p:nvPr/>
                </p:nvSpPr>
                <p:spPr bwMode="auto">
                  <a:xfrm>
                    <a:off x="3013" y="1698"/>
                    <a:ext cx="1" cy="245"/>
                  </a:xfrm>
                  <a:prstGeom prst="line">
                    <a:avLst/>
                  </a:prstGeom>
                  <a:noFill/>
                  <a:ln w="12700">
                    <a:solidFill>
                      <a:srgbClr val="A00000"/>
                    </a:solidFill>
                    <a:round/>
                    <a:headEnd/>
                    <a:tailEnd/>
                  </a:ln>
                </p:spPr>
                <p:txBody>
                  <a:bodyPr/>
                  <a:lstStyle/>
                  <a:p>
                    <a:endParaRPr lang="en-US"/>
                  </a:p>
                </p:txBody>
              </p:sp>
              <p:sp>
                <p:nvSpPr>
                  <p:cNvPr id="35008" name="Line 63"/>
                  <p:cNvSpPr>
                    <a:spLocks noChangeShapeType="1"/>
                  </p:cNvSpPr>
                  <p:nvPr/>
                </p:nvSpPr>
                <p:spPr bwMode="auto">
                  <a:xfrm>
                    <a:off x="3033" y="1671"/>
                    <a:ext cx="1" cy="259"/>
                  </a:xfrm>
                  <a:prstGeom prst="line">
                    <a:avLst/>
                  </a:prstGeom>
                  <a:noFill/>
                  <a:ln w="12700">
                    <a:solidFill>
                      <a:srgbClr val="A00000"/>
                    </a:solidFill>
                    <a:round/>
                    <a:headEnd/>
                    <a:tailEnd/>
                  </a:ln>
                </p:spPr>
                <p:txBody>
                  <a:bodyPr/>
                  <a:lstStyle/>
                  <a:p>
                    <a:endParaRPr lang="en-US"/>
                  </a:p>
                </p:txBody>
              </p:sp>
              <p:sp>
                <p:nvSpPr>
                  <p:cNvPr id="35009" name="Line 64"/>
                  <p:cNvSpPr>
                    <a:spLocks noChangeShapeType="1"/>
                  </p:cNvSpPr>
                  <p:nvPr/>
                </p:nvSpPr>
                <p:spPr bwMode="auto">
                  <a:xfrm flipV="1">
                    <a:off x="3057" y="1641"/>
                    <a:ext cx="1" cy="296"/>
                  </a:xfrm>
                  <a:prstGeom prst="line">
                    <a:avLst/>
                  </a:prstGeom>
                  <a:noFill/>
                  <a:ln w="12700">
                    <a:solidFill>
                      <a:srgbClr val="A00000"/>
                    </a:solidFill>
                    <a:round/>
                    <a:headEnd/>
                    <a:tailEnd/>
                  </a:ln>
                </p:spPr>
                <p:txBody>
                  <a:bodyPr/>
                  <a:lstStyle/>
                  <a:p>
                    <a:endParaRPr lang="en-US"/>
                  </a:p>
                </p:txBody>
              </p:sp>
              <p:sp>
                <p:nvSpPr>
                  <p:cNvPr id="35010" name="Line 65"/>
                  <p:cNvSpPr>
                    <a:spLocks noChangeShapeType="1"/>
                  </p:cNvSpPr>
                  <p:nvPr/>
                </p:nvSpPr>
                <p:spPr bwMode="auto">
                  <a:xfrm flipV="1">
                    <a:off x="3078" y="1615"/>
                    <a:ext cx="1" cy="312"/>
                  </a:xfrm>
                  <a:prstGeom prst="line">
                    <a:avLst/>
                  </a:prstGeom>
                  <a:noFill/>
                  <a:ln w="12700">
                    <a:solidFill>
                      <a:srgbClr val="A00000"/>
                    </a:solidFill>
                    <a:round/>
                    <a:headEnd/>
                    <a:tailEnd/>
                  </a:ln>
                </p:spPr>
                <p:txBody>
                  <a:bodyPr/>
                  <a:lstStyle/>
                  <a:p>
                    <a:endParaRPr lang="en-US"/>
                  </a:p>
                </p:txBody>
              </p:sp>
              <p:sp>
                <p:nvSpPr>
                  <p:cNvPr id="35011" name="Line 66"/>
                  <p:cNvSpPr>
                    <a:spLocks noChangeShapeType="1"/>
                  </p:cNvSpPr>
                  <p:nvPr/>
                </p:nvSpPr>
                <p:spPr bwMode="auto">
                  <a:xfrm flipV="1">
                    <a:off x="3099" y="1546"/>
                    <a:ext cx="1" cy="382"/>
                  </a:xfrm>
                  <a:prstGeom prst="line">
                    <a:avLst/>
                  </a:prstGeom>
                  <a:noFill/>
                  <a:ln w="12700">
                    <a:solidFill>
                      <a:srgbClr val="A00000"/>
                    </a:solidFill>
                    <a:round/>
                    <a:headEnd/>
                    <a:tailEnd/>
                  </a:ln>
                </p:spPr>
                <p:txBody>
                  <a:bodyPr/>
                  <a:lstStyle/>
                  <a:p>
                    <a:endParaRPr lang="en-US"/>
                  </a:p>
                </p:txBody>
              </p:sp>
            </p:grpSp>
            <p:sp>
              <p:nvSpPr>
                <p:cNvPr id="34978" name="Freeform 67"/>
                <p:cNvSpPr>
                  <a:spLocks/>
                </p:cNvSpPr>
                <p:nvPr/>
              </p:nvSpPr>
              <p:spPr bwMode="auto">
                <a:xfrm>
                  <a:off x="2207" y="1500"/>
                  <a:ext cx="896" cy="329"/>
                </a:xfrm>
                <a:custGeom>
                  <a:avLst/>
                  <a:gdLst>
                    <a:gd name="T0" fmla="*/ 0 w 1793"/>
                    <a:gd name="T1" fmla="*/ 129 h 329"/>
                    <a:gd name="T2" fmla="*/ 0 w 1793"/>
                    <a:gd name="T3" fmla="*/ 151 h 329"/>
                    <a:gd name="T4" fmla="*/ 0 w 1793"/>
                    <a:gd name="T5" fmla="*/ 176 h 329"/>
                    <a:gd name="T6" fmla="*/ 0 w 1793"/>
                    <a:gd name="T7" fmla="*/ 195 h 329"/>
                    <a:gd name="T8" fmla="*/ 0 w 1793"/>
                    <a:gd name="T9" fmla="*/ 208 h 329"/>
                    <a:gd name="T10" fmla="*/ 0 w 1793"/>
                    <a:gd name="T11" fmla="*/ 221 h 329"/>
                    <a:gd name="T12" fmla="*/ 0 w 1793"/>
                    <a:gd name="T13" fmla="*/ 233 h 329"/>
                    <a:gd name="T14" fmla="*/ 0 w 1793"/>
                    <a:gd name="T15" fmla="*/ 249 h 329"/>
                    <a:gd name="T16" fmla="*/ 0 w 1793"/>
                    <a:gd name="T17" fmla="*/ 258 h 329"/>
                    <a:gd name="T18" fmla="*/ 0 w 1793"/>
                    <a:gd name="T19" fmla="*/ 266 h 329"/>
                    <a:gd name="T20" fmla="*/ 0 w 1793"/>
                    <a:gd name="T21" fmla="*/ 274 h 329"/>
                    <a:gd name="T22" fmla="*/ 0 w 1793"/>
                    <a:gd name="T23" fmla="*/ 280 h 329"/>
                    <a:gd name="T24" fmla="*/ 0 w 1793"/>
                    <a:gd name="T25" fmla="*/ 287 h 329"/>
                    <a:gd name="T26" fmla="*/ 0 w 1793"/>
                    <a:gd name="T27" fmla="*/ 294 h 329"/>
                    <a:gd name="T28" fmla="*/ 0 w 1793"/>
                    <a:gd name="T29" fmla="*/ 304 h 329"/>
                    <a:gd name="T30" fmla="*/ 0 w 1793"/>
                    <a:gd name="T31" fmla="*/ 314 h 329"/>
                    <a:gd name="T32" fmla="*/ 0 w 1793"/>
                    <a:gd name="T33" fmla="*/ 319 h 329"/>
                    <a:gd name="T34" fmla="*/ 0 w 1793"/>
                    <a:gd name="T35" fmla="*/ 324 h 329"/>
                    <a:gd name="T36" fmla="*/ 0 w 1793"/>
                    <a:gd name="T37" fmla="*/ 328 h 329"/>
                    <a:gd name="T38" fmla="*/ 0 w 1793"/>
                    <a:gd name="T39" fmla="*/ 329 h 329"/>
                    <a:gd name="T40" fmla="*/ 0 w 1793"/>
                    <a:gd name="T41" fmla="*/ 329 h 329"/>
                    <a:gd name="T42" fmla="*/ 0 w 1793"/>
                    <a:gd name="T43" fmla="*/ 328 h 329"/>
                    <a:gd name="T44" fmla="*/ 0 w 1793"/>
                    <a:gd name="T45" fmla="*/ 327 h 329"/>
                    <a:gd name="T46" fmla="*/ 0 w 1793"/>
                    <a:gd name="T47" fmla="*/ 324 h 329"/>
                    <a:gd name="T48" fmla="*/ 0 w 1793"/>
                    <a:gd name="T49" fmla="*/ 321 h 329"/>
                    <a:gd name="T50" fmla="*/ 0 w 1793"/>
                    <a:gd name="T51" fmla="*/ 320 h 329"/>
                    <a:gd name="T52" fmla="*/ 0 w 1793"/>
                    <a:gd name="T53" fmla="*/ 317 h 329"/>
                    <a:gd name="T54" fmla="*/ 0 w 1793"/>
                    <a:gd name="T55" fmla="*/ 314 h 329"/>
                    <a:gd name="T56" fmla="*/ 0 w 1793"/>
                    <a:gd name="T57" fmla="*/ 311 h 329"/>
                    <a:gd name="T58" fmla="*/ 0 w 1793"/>
                    <a:gd name="T59" fmla="*/ 306 h 329"/>
                    <a:gd name="T60" fmla="*/ 0 w 1793"/>
                    <a:gd name="T61" fmla="*/ 299 h 329"/>
                    <a:gd name="T62" fmla="*/ 0 w 1793"/>
                    <a:gd name="T63" fmla="*/ 291 h 329"/>
                    <a:gd name="T64" fmla="*/ 0 w 1793"/>
                    <a:gd name="T65" fmla="*/ 279 h 329"/>
                    <a:gd name="T66" fmla="*/ 0 w 1793"/>
                    <a:gd name="T67" fmla="*/ 264 h 329"/>
                    <a:gd name="T68" fmla="*/ 0 w 1793"/>
                    <a:gd name="T69" fmla="*/ 251 h 329"/>
                    <a:gd name="T70" fmla="*/ 0 w 1793"/>
                    <a:gd name="T71" fmla="*/ 235 h 329"/>
                    <a:gd name="T72" fmla="*/ 0 w 1793"/>
                    <a:gd name="T73" fmla="*/ 219 h 329"/>
                    <a:gd name="T74" fmla="*/ 0 w 1793"/>
                    <a:gd name="T75" fmla="*/ 202 h 329"/>
                    <a:gd name="T76" fmla="*/ 0 w 1793"/>
                    <a:gd name="T77" fmla="*/ 185 h 329"/>
                    <a:gd name="T78" fmla="*/ 0 w 1793"/>
                    <a:gd name="T79" fmla="*/ 166 h 329"/>
                    <a:gd name="T80" fmla="*/ 0 w 1793"/>
                    <a:gd name="T81" fmla="*/ 147 h 329"/>
                    <a:gd name="T82" fmla="*/ 0 w 1793"/>
                    <a:gd name="T83" fmla="*/ 127 h 329"/>
                    <a:gd name="T84" fmla="*/ 0 w 1793"/>
                    <a:gd name="T85" fmla="*/ 105 h 329"/>
                    <a:gd name="T86" fmla="*/ 0 w 1793"/>
                    <a:gd name="T87" fmla="*/ 79 h 329"/>
                    <a:gd name="T88" fmla="*/ 0 w 1793"/>
                    <a:gd name="T89" fmla="*/ 55 h 329"/>
                    <a:gd name="T90" fmla="*/ 0 w 1793"/>
                    <a:gd name="T91" fmla="*/ 27 h 329"/>
                    <a:gd name="T92" fmla="*/ 0 w 1793"/>
                    <a:gd name="T93" fmla="*/ 0 h 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93"/>
                    <a:gd name="T142" fmla="*/ 0 h 329"/>
                    <a:gd name="T143" fmla="*/ 1793 w 1793"/>
                    <a:gd name="T144" fmla="*/ 329 h 3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93" h="329">
                      <a:moveTo>
                        <a:pt x="0" y="129"/>
                      </a:moveTo>
                      <a:lnTo>
                        <a:pt x="33" y="151"/>
                      </a:lnTo>
                      <a:lnTo>
                        <a:pt x="71" y="176"/>
                      </a:lnTo>
                      <a:lnTo>
                        <a:pt x="111" y="195"/>
                      </a:lnTo>
                      <a:lnTo>
                        <a:pt x="138" y="208"/>
                      </a:lnTo>
                      <a:lnTo>
                        <a:pt x="171" y="221"/>
                      </a:lnTo>
                      <a:lnTo>
                        <a:pt x="199" y="233"/>
                      </a:lnTo>
                      <a:lnTo>
                        <a:pt x="247" y="249"/>
                      </a:lnTo>
                      <a:lnTo>
                        <a:pt x="282" y="258"/>
                      </a:lnTo>
                      <a:lnTo>
                        <a:pt x="305" y="266"/>
                      </a:lnTo>
                      <a:lnTo>
                        <a:pt x="336" y="274"/>
                      </a:lnTo>
                      <a:lnTo>
                        <a:pt x="370" y="280"/>
                      </a:lnTo>
                      <a:lnTo>
                        <a:pt x="401" y="287"/>
                      </a:lnTo>
                      <a:lnTo>
                        <a:pt x="437" y="294"/>
                      </a:lnTo>
                      <a:lnTo>
                        <a:pt x="502" y="304"/>
                      </a:lnTo>
                      <a:lnTo>
                        <a:pt x="583" y="314"/>
                      </a:lnTo>
                      <a:lnTo>
                        <a:pt x="640" y="319"/>
                      </a:lnTo>
                      <a:lnTo>
                        <a:pt x="700" y="324"/>
                      </a:lnTo>
                      <a:lnTo>
                        <a:pt x="759" y="328"/>
                      </a:lnTo>
                      <a:lnTo>
                        <a:pt x="823" y="329"/>
                      </a:lnTo>
                      <a:lnTo>
                        <a:pt x="903" y="329"/>
                      </a:lnTo>
                      <a:lnTo>
                        <a:pt x="959" y="328"/>
                      </a:lnTo>
                      <a:lnTo>
                        <a:pt x="991" y="327"/>
                      </a:lnTo>
                      <a:lnTo>
                        <a:pt x="1026" y="324"/>
                      </a:lnTo>
                      <a:lnTo>
                        <a:pt x="1053" y="321"/>
                      </a:lnTo>
                      <a:lnTo>
                        <a:pt x="1085" y="320"/>
                      </a:lnTo>
                      <a:lnTo>
                        <a:pt x="1110" y="317"/>
                      </a:lnTo>
                      <a:lnTo>
                        <a:pt x="1147" y="314"/>
                      </a:lnTo>
                      <a:lnTo>
                        <a:pt x="1187" y="311"/>
                      </a:lnTo>
                      <a:lnTo>
                        <a:pt x="1219" y="306"/>
                      </a:lnTo>
                      <a:lnTo>
                        <a:pt x="1262" y="299"/>
                      </a:lnTo>
                      <a:lnTo>
                        <a:pt x="1292" y="291"/>
                      </a:lnTo>
                      <a:lnTo>
                        <a:pt x="1356" y="279"/>
                      </a:lnTo>
                      <a:lnTo>
                        <a:pt x="1417" y="264"/>
                      </a:lnTo>
                      <a:lnTo>
                        <a:pt x="1467" y="251"/>
                      </a:lnTo>
                      <a:lnTo>
                        <a:pt x="1513" y="235"/>
                      </a:lnTo>
                      <a:lnTo>
                        <a:pt x="1555" y="219"/>
                      </a:lnTo>
                      <a:lnTo>
                        <a:pt x="1595" y="202"/>
                      </a:lnTo>
                      <a:lnTo>
                        <a:pt x="1628" y="185"/>
                      </a:lnTo>
                      <a:lnTo>
                        <a:pt x="1666" y="166"/>
                      </a:lnTo>
                      <a:lnTo>
                        <a:pt x="1693" y="147"/>
                      </a:lnTo>
                      <a:lnTo>
                        <a:pt x="1720" y="127"/>
                      </a:lnTo>
                      <a:lnTo>
                        <a:pt x="1745" y="105"/>
                      </a:lnTo>
                      <a:lnTo>
                        <a:pt x="1766" y="79"/>
                      </a:lnTo>
                      <a:lnTo>
                        <a:pt x="1777" y="55"/>
                      </a:lnTo>
                      <a:lnTo>
                        <a:pt x="1789" y="27"/>
                      </a:lnTo>
                      <a:lnTo>
                        <a:pt x="1793" y="0"/>
                      </a:lnTo>
                    </a:path>
                  </a:pathLst>
                </a:custGeom>
                <a:noFill/>
                <a:ln w="12700">
                  <a:solidFill>
                    <a:srgbClr val="A00000"/>
                  </a:solidFill>
                  <a:round/>
                  <a:headEnd/>
                  <a:tailEnd/>
                </a:ln>
              </p:spPr>
              <p:txBody>
                <a:bodyPr/>
                <a:lstStyle/>
                <a:p>
                  <a:endParaRPr lang="en-US"/>
                </a:p>
              </p:txBody>
            </p:sp>
          </p:grpSp>
          <p:sp>
            <p:nvSpPr>
              <p:cNvPr id="34833" name="Freeform 68"/>
              <p:cNvSpPr>
                <a:spLocks/>
              </p:cNvSpPr>
              <p:nvPr/>
            </p:nvSpPr>
            <p:spPr bwMode="auto">
              <a:xfrm>
                <a:off x="2399" y="2587"/>
                <a:ext cx="99" cy="55"/>
              </a:xfrm>
              <a:custGeom>
                <a:avLst/>
                <a:gdLst>
                  <a:gd name="T0" fmla="*/ 1 w 164"/>
                  <a:gd name="T1" fmla="*/ 0 h 55"/>
                  <a:gd name="T2" fmla="*/ 1 w 164"/>
                  <a:gd name="T3" fmla="*/ 5 h 55"/>
                  <a:gd name="T4" fmla="*/ 1 w 164"/>
                  <a:gd name="T5" fmla="*/ 11 h 55"/>
                  <a:gd name="T6" fmla="*/ 1 w 164"/>
                  <a:gd name="T7" fmla="*/ 19 h 55"/>
                  <a:gd name="T8" fmla="*/ 1 w 164"/>
                  <a:gd name="T9" fmla="*/ 25 h 55"/>
                  <a:gd name="T10" fmla="*/ 1 w 164"/>
                  <a:gd name="T11" fmla="*/ 30 h 55"/>
                  <a:gd name="T12" fmla="*/ 0 w 164"/>
                  <a:gd name="T13" fmla="*/ 35 h 55"/>
                  <a:gd name="T14" fmla="*/ 0 w 164"/>
                  <a:gd name="T15" fmla="*/ 38 h 55"/>
                  <a:gd name="T16" fmla="*/ 1 w 164"/>
                  <a:gd name="T17" fmla="*/ 45 h 55"/>
                  <a:gd name="T18" fmla="*/ 1 w 164"/>
                  <a:gd name="T19" fmla="*/ 48 h 55"/>
                  <a:gd name="T20" fmla="*/ 1 w 164"/>
                  <a:gd name="T21" fmla="*/ 48 h 55"/>
                  <a:gd name="T22" fmla="*/ 1 w 164"/>
                  <a:gd name="T23" fmla="*/ 49 h 55"/>
                  <a:gd name="T24" fmla="*/ 1 w 164"/>
                  <a:gd name="T25" fmla="*/ 51 h 55"/>
                  <a:gd name="T26" fmla="*/ 1 w 164"/>
                  <a:gd name="T27" fmla="*/ 55 h 55"/>
                  <a:gd name="T28" fmla="*/ 1 w 164"/>
                  <a:gd name="T29" fmla="*/ 55 h 55"/>
                  <a:gd name="T30" fmla="*/ 1 w 164"/>
                  <a:gd name="T31" fmla="*/ 52 h 55"/>
                  <a:gd name="T32" fmla="*/ 1 w 164"/>
                  <a:gd name="T33" fmla="*/ 45 h 55"/>
                  <a:gd name="T34" fmla="*/ 1 w 164"/>
                  <a:gd name="T35" fmla="*/ 38 h 55"/>
                  <a:gd name="T36" fmla="*/ 1 w 164"/>
                  <a:gd name="T37" fmla="*/ 32 h 55"/>
                  <a:gd name="T38" fmla="*/ 1 w 164"/>
                  <a:gd name="T39" fmla="*/ 23 h 55"/>
                  <a:gd name="T40" fmla="*/ 1 w 164"/>
                  <a:gd name="T41" fmla="*/ 18 h 55"/>
                  <a:gd name="T42" fmla="*/ 1 w 164"/>
                  <a:gd name="T43" fmla="*/ 12 h 55"/>
                  <a:gd name="T44" fmla="*/ 1 w 164"/>
                  <a:gd name="T45" fmla="*/ 10 h 55"/>
                  <a:gd name="T46" fmla="*/ 1 w 164"/>
                  <a:gd name="T47" fmla="*/ 5 h 55"/>
                  <a:gd name="T48" fmla="*/ 1 w 164"/>
                  <a:gd name="T49" fmla="*/ 1 h 55"/>
                  <a:gd name="T50" fmla="*/ 1 w 164"/>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55"/>
                  <a:gd name="T80" fmla="*/ 164 w 164"/>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55">
                    <a:moveTo>
                      <a:pt x="78" y="0"/>
                    </a:moveTo>
                    <a:lnTo>
                      <a:pt x="55" y="5"/>
                    </a:lnTo>
                    <a:lnTo>
                      <a:pt x="38" y="11"/>
                    </a:lnTo>
                    <a:lnTo>
                      <a:pt x="17" y="19"/>
                    </a:lnTo>
                    <a:lnTo>
                      <a:pt x="9" y="25"/>
                    </a:lnTo>
                    <a:lnTo>
                      <a:pt x="2" y="30"/>
                    </a:lnTo>
                    <a:lnTo>
                      <a:pt x="0" y="35"/>
                    </a:lnTo>
                    <a:lnTo>
                      <a:pt x="0" y="38"/>
                    </a:lnTo>
                    <a:lnTo>
                      <a:pt x="2" y="45"/>
                    </a:lnTo>
                    <a:lnTo>
                      <a:pt x="13" y="48"/>
                    </a:lnTo>
                    <a:lnTo>
                      <a:pt x="26" y="48"/>
                    </a:lnTo>
                    <a:lnTo>
                      <a:pt x="40" y="49"/>
                    </a:lnTo>
                    <a:lnTo>
                      <a:pt x="48" y="51"/>
                    </a:lnTo>
                    <a:lnTo>
                      <a:pt x="71" y="55"/>
                    </a:lnTo>
                    <a:lnTo>
                      <a:pt x="94" y="55"/>
                    </a:lnTo>
                    <a:lnTo>
                      <a:pt x="115" y="52"/>
                    </a:lnTo>
                    <a:lnTo>
                      <a:pt x="134" y="45"/>
                    </a:lnTo>
                    <a:lnTo>
                      <a:pt x="151" y="38"/>
                    </a:lnTo>
                    <a:lnTo>
                      <a:pt x="163" y="32"/>
                    </a:lnTo>
                    <a:lnTo>
                      <a:pt x="164" y="23"/>
                    </a:lnTo>
                    <a:lnTo>
                      <a:pt x="164" y="18"/>
                    </a:lnTo>
                    <a:lnTo>
                      <a:pt x="159" y="12"/>
                    </a:lnTo>
                    <a:lnTo>
                      <a:pt x="147" y="10"/>
                    </a:lnTo>
                    <a:lnTo>
                      <a:pt x="120" y="5"/>
                    </a:lnTo>
                    <a:lnTo>
                      <a:pt x="105" y="1"/>
                    </a:lnTo>
                    <a:lnTo>
                      <a:pt x="78" y="0"/>
                    </a:lnTo>
                    <a:close/>
                  </a:path>
                </a:pathLst>
              </a:custGeom>
              <a:solidFill>
                <a:srgbClr val="00E0E0"/>
              </a:solidFill>
              <a:ln w="12700">
                <a:solidFill>
                  <a:srgbClr val="00C0C0"/>
                </a:solidFill>
                <a:round/>
                <a:headEnd/>
                <a:tailEnd/>
              </a:ln>
            </p:spPr>
            <p:txBody>
              <a:bodyPr/>
              <a:lstStyle/>
              <a:p>
                <a:endParaRPr lang="en-US"/>
              </a:p>
            </p:txBody>
          </p:sp>
          <p:grpSp>
            <p:nvGrpSpPr>
              <p:cNvPr id="34834" name="Group 69"/>
              <p:cNvGrpSpPr>
                <a:grpSpLocks/>
              </p:cNvGrpSpPr>
              <p:nvPr/>
            </p:nvGrpSpPr>
            <p:grpSpPr bwMode="auto">
              <a:xfrm>
                <a:off x="3236" y="2286"/>
                <a:ext cx="202" cy="99"/>
                <a:chOff x="3079" y="2187"/>
                <a:chExt cx="167" cy="97"/>
              </a:xfrm>
            </p:grpSpPr>
            <p:sp>
              <p:nvSpPr>
                <p:cNvPr id="34975" name="Freeform 70"/>
                <p:cNvSpPr>
                  <a:spLocks/>
                </p:cNvSpPr>
                <p:nvPr/>
              </p:nvSpPr>
              <p:spPr bwMode="auto">
                <a:xfrm>
                  <a:off x="3079" y="2187"/>
                  <a:ext cx="51" cy="34"/>
                </a:xfrm>
                <a:custGeom>
                  <a:avLst/>
                  <a:gdLst>
                    <a:gd name="T0" fmla="*/ 1 w 101"/>
                    <a:gd name="T1" fmla="*/ 0 h 34"/>
                    <a:gd name="T2" fmla="*/ 1 w 101"/>
                    <a:gd name="T3" fmla="*/ 3 h 34"/>
                    <a:gd name="T4" fmla="*/ 1 w 101"/>
                    <a:gd name="T5" fmla="*/ 7 h 34"/>
                    <a:gd name="T6" fmla="*/ 1 w 101"/>
                    <a:gd name="T7" fmla="*/ 12 h 34"/>
                    <a:gd name="T8" fmla="*/ 1 w 101"/>
                    <a:gd name="T9" fmla="*/ 15 h 34"/>
                    <a:gd name="T10" fmla="*/ 1 w 101"/>
                    <a:gd name="T11" fmla="*/ 19 h 34"/>
                    <a:gd name="T12" fmla="*/ 0 w 101"/>
                    <a:gd name="T13" fmla="*/ 22 h 34"/>
                    <a:gd name="T14" fmla="*/ 0 w 101"/>
                    <a:gd name="T15" fmla="*/ 24 h 34"/>
                    <a:gd name="T16" fmla="*/ 1 w 101"/>
                    <a:gd name="T17" fmla="*/ 28 h 34"/>
                    <a:gd name="T18" fmla="*/ 1 w 101"/>
                    <a:gd name="T19" fmla="*/ 31 h 34"/>
                    <a:gd name="T20" fmla="*/ 1 w 101"/>
                    <a:gd name="T21" fmla="*/ 31 h 34"/>
                    <a:gd name="T22" fmla="*/ 1 w 101"/>
                    <a:gd name="T23" fmla="*/ 31 h 34"/>
                    <a:gd name="T24" fmla="*/ 1 w 101"/>
                    <a:gd name="T25" fmla="*/ 33 h 34"/>
                    <a:gd name="T26" fmla="*/ 1 w 101"/>
                    <a:gd name="T27" fmla="*/ 34 h 34"/>
                    <a:gd name="T28" fmla="*/ 1 w 101"/>
                    <a:gd name="T29" fmla="*/ 34 h 34"/>
                    <a:gd name="T30" fmla="*/ 1 w 101"/>
                    <a:gd name="T31" fmla="*/ 33 h 34"/>
                    <a:gd name="T32" fmla="*/ 1 w 101"/>
                    <a:gd name="T33" fmla="*/ 28 h 34"/>
                    <a:gd name="T34" fmla="*/ 1 w 101"/>
                    <a:gd name="T35" fmla="*/ 24 h 34"/>
                    <a:gd name="T36" fmla="*/ 1 w 101"/>
                    <a:gd name="T37" fmla="*/ 20 h 34"/>
                    <a:gd name="T38" fmla="*/ 1 w 101"/>
                    <a:gd name="T39" fmla="*/ 14 h 34"/>
                    <a:gd name="T40" fmla="*/ 1 w 101"/>
                    <a:gd name="T41" fmla="*/ 11 h 34"/>
                    <a:gd name="T42" fmla="*/ 1 w 101"/>
                    <a:gd name="T43" fmla="*/ 8 h 34"/>
                    <a:gd name="T44" fmla="*/ 1 w 101"/>
                    <a:gd name="T45" fmla="*/ 7 h 34"/>
                    <a:gd name="T46" fmla="*/ 1 w 101"/>
                    <a:gd name="T47" fmla="*/ 3 h 34"/>
                    <a:gd name="T48" fmla="*/ 1 w 101"/>
                    <a:gd name="T49" fmla="*/ 0 h 34"/>
                    <a:gd name="T50" fmla="*/ 1 w 101"/>
                    <a:gd name="T51" fmla="*/ 0 h 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1"/>
                    <a:gd name="T79" fmla="*/ 0 h 34"/>
                    <a:gd name="T80" fmla="*/ 101 w 101"/>
                    <a:gd name="T81" fmla="*/ 34 h 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1" h="34">
                      <a:moveTo>
                        <a:pt x="50" y="0"/>
                      </a:moveTo>
                      <a:lnTo>
                        <a:pt x="34" y="3"/>
                      </a:lnTo>
                      <a:lnTo>
                        <a:pt x="25" y="7"/>
                      </a:lnTo>
                      <a:lnTo>
                        <a:pt x="11" y="12"/>
                      </a:lnTo>
                      <a:lnTo>
                        <a:pt x="7" y="15"/>
                      </a:lnTo>
                      <a:lnTo>
                        <a:pt x="2" y="19"/>
                      </a:lnTo>
                      <a:lnTo>
                        <a:pt x="0" y="22"/>
                      </a:lnTo>
                      <a:lnTo>
                        <a:pt x="0" y="24"/>
                      </a:lnTo>
                      <a:lnTo>
                        <a:pt x="2" y="28"/>
                      </a:lnTo>
                      <a:lnTo>
                        <a:pt x="9" y="31"/>
                      </a:lnTo>
                      <a:lnTo>
                        <a:pt x="17" y="31"/>
                      </a:lnTo>
                      <a:lnTo>
                        <a:pt x="25" y="31"/>
                      </a:lnTo>
                      <a:lnTo>
                        <a:pt x="29" y="33"/>
                      </a:lnTo>
                      <a:lnTo>
                        <a:pt x="44" y="34"/>
                      </a:lnTo>
                      <a:lnTo>
                        <a:pt x="57" y="34"/>
                      </a:lnTo>
                      <a:lnTo>
                        <a:pt x="71" y="33"/>
                      </a:lnTo>
                      <a:lnTo>
                        <a:pt x="82" y="28"/>
                      </a:lnTo>
                      <a:lnTo>
                        <a:pt x="94" y="24"/>
                      </a:lnTo>
                      <a:lnTo>
                        <a:pt x="100" y="20"/>
                      </a:lnTo>
                      <a:lnTo>
                        <a:pt x="101" y="14"/>
                      </a:lnTo>
                      <a:lnTo>
                        <a:pt x="101" y="11"/>
                      </a:lnTo>
                      <a:lnTo>
                        <a:pt x="98" y="8"/>
                      </a:lnTo>
                      <a:lnTo>
                        <a:pt x="90" y="7"/>
                      </a:lnTo>
                      <a:lnTo>
                        <a:pt x="75" y="3"/>
                      </a:lnTo>
                      <a:lnTo>
                        <a:pt x="65" y="0"/>
                      </a:lnTo>
                      <a:lnTo>
                        <a:pt x="50" y="0"/>
                      </a:lnTo>
                      <a:close/>
                    </a:path>
                  </a:pathLst>
                </a:custGeom>
                <a:solidFill>
                  <a:srgbClr val="00E0E0"/>
                </a:solidFill>
                <a:ln w="12700">
                  <a:solidFill>
                    <a:srgbClr val="00C0C0"/>
                  </a:solidFill>
                  <a:round/>
                  <a:headEnd/>
                  <a:tailEnd/>
                </a:ln>
              </p:spPr>
              <p:txBody>
                <a:bodyPr/>
                <a:lstStyle/>
                <a:p>
                  <a:endParaRPr lang="en-US"/>
                </a:p>
              </p:txBody>
            </p:sp>
            <p:sp>
              <p:nvSpPr>
                <p:cNvPr id="34976" name="Freeform 71"/>
                <p:cNvSpPr>
                  <a:spLocks/>
                </p:cNvSpPr>
                <p:nvPr/>
              </p:nvSpPr>
              <p:spPr bwMode="auto">
                <a:xfrm>
                  <a:off x="3187" y="2244"/>
                  <a:ext cx="59" cy="40"/>
                </a:xfrm>
                <a:custGeom>
                  <a:avLst/>
                  <a:gdLst>
                    <a:gd name="T0" fmla="*/ 1 w 118"/>
                    <a:gd name="T1" fmla="*/ 0 h 40"/>
                    <a:gd name="T2" fmla="*/ 1 w 118"/>
                    <a:gd name="T3" fmla="*/ 3 h 40"/>
                    <a:gd name="T4" fmla="*/ 1 w 118"/>
                    <a:gd name="T5" fmla="*/ 8 h 40"/>
                    <a:gd name="T6" fmla="*/ 1 w 118"/>
                    <a:gd name="T7" fmla="*/ 14 h 40"/>
                    <a:gd name="T8" fmla="*/ 1 w 118"/>
                    <a:gd name="T9" fmla="*/ 18 h 40"/>
                    <a:gd name="T10" fmla="*/ 1 w 118"/>
                    <a:gd name="T11" fmla="*/ 21 h 40"/>
                    <a:gd name="T12" fmla="*/ 0 w 118"/>
                    <a:gd name="T13" fmla="*/ 26 h 40"/>
                    <a:gd name="T14" fmla="*/ 0 w 118"/>
                    <a:gd name="T15" fmla="*/ 28 h 40"/>
                    <a:gd name="T16" fmla="*/ 1 w 118"/>
                    <a:gd name="T17" fmla="*/ 33 h 40"/>
                    <a:gd name="T18" fmla="*/ 1 w 118"/>
                    <a:gd name="T19" fmla="*/ 36 h 40"/>
                    <a:gd name="T20" fmla="*/ 1 w 118"/>
                    <a:gd name="T21" fmla="*/ 36 h 40"/>
                    <a:gd name="T22" fmla="*/ 1 w 118"/>
                    <a:gd name="T23" fmla="*/ 37 h 40"/>
                    <a:gd name="T24" fmla="*/ 1 w 118"/>
                    <a:gd name="T25" fmla="*/ 38 h 40"/>
                    <a:gd name="T26" fmla="*/ 1 w 118"/>
                    <a:gd name="T27" fmla="*/ 40 h 40"/>
                    <a:gd name="T28" fmla="*/ 1 w 118"/>
                    <a:gd name="T29" fmla="*/ 40 h 40"/>
                    <a:gd name="T30" fmla="*/ 1 w 118"/>
                    <a:gd name="T31" fmla="*/ 39 h 40"/>
                    <a:gd name="T32" fmla="*/ 1 w 118"/>
                    <a:gd name="T33" fmla="*/ 33 h 40"/>
                    <a:gd name="T34" fmla="*/ 1 w 118"/>
                    <a:gd name="T35" fmla="*/ 28 h 40"/>
                    <a:gd name="T36" fmla="*/ 1 w 118"/>
                    <a:gd name="T37" fmla="*/ 24 h 40"/>
                    <a:gd name="T38" fmla="*/ 1 w 118"/>
                    <a:gd name="T39" fmla="*/ 17 h 40"/>
                    <a:gd name="T40" fmla="*/ 1 w 118"/>
                    <a:gd name="T41" fmla="*/ 13 h 40"/>
                    <a:gd name="T42" fmla="*/ 1 w 118"/>
                    <a:gd name="T43" fmla="*/ 8 h 40"/>
                    <a:gd name="T44" fmla="*/ 1 w 118"/>
                    <a:gd name="T45" fmla="*/ 7 h 40"/>
                    <a:gd name="T46" fmla="*/ 1 w 118"/>
                    <a:gd name="T47" fmla="*/ 3 h 40"/>
                    <a:gd name="T48" fmla="*/ 1 w 118"/>
                    <a:gd name="T49" fmla="*/ 0 h 40"/>
                    <a:gd name="T50" fmla="*/ 1 w 118"/>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40"/>
                    <a:gd name="T80" fmla="*/ 118 w 118"/>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40">
                      <a:moveTo>
                        <a:pt x="57" y="0"/>
                      </a:moveTo>
                      <a:lnTo>
                        <a:pt x="40" y="3"/>
                      </a:lnTo>
                      <a:lnTo>
                        <a:pt x="26" y="8"/>
                      </a:lnTo>
                      <a:lnTo>
                        <a:pt x="11" y="14"/>
                      </a:lnTo>
                      <a:lnTo>
                        <a:pt x="7" y="18"/>
                      </a:lnTo>
                      <a:lnTo>
                        <a:pt x="1" y="21"/>
                      </a:lnTo>
                      <a:lnTo>
                        <a:pt x="0" y="26"/>
                      </a:lnTo>
                      <a:lnTo>
                        <a:pt x="0" y="28"/>
                      </a:lnTo>
                      <a:lnTo>
                        <a:pt x="1" y="33"/>
                      </a:lnTo>
                      <a:lnTo>
                        <a:pt x="9" y="36"/>
                      </a:lnTo>
                      <a:lnTo>
                        <a:pt x="19" y="36"/>
                      </a:lnTo>
                      <a:lnTo>
                        <a:pt x="28" y="37"/>
                      </a:lnTo>
                      <a:lnTo>
                        <a:pt x="34" y="38"/>
                      </a:lnTo>
                      <a:lnTo>
                        <a:pt x="51" y="40"/>
                      </a:lnTo>
                      <a:lnTo>
                        <a:pt x="67" y="40"/>
                      </a:lnTo>
                      <a:lnTo>
                        <a:pt x="82" y="39"/>
                      </a:lnTo>
                      <a:lnTo>
                        <a:pt x="97" y="33"/>
                      </a:lnTo>
                      <a:lnTo>
                        <a:pt x="109" y="28"/>
                      </a:lnTo>
                      <a:lnTo>
                        <a:pt x="117" y="24"/>
                      </a:lnTo>
                      <a:lnTo>
                        <a:pt x="118" y="17"/>
                      </a:lnTo>
                      <a:lnTo>
                        <a:pt x="118" y="13"/>
                      </a:lnTo>
                      <a:lnTo>
                        <a:pt x="115" y="8"/>
                      </a:lnTo>
                      <a:lnTo>
                        <a:pt x="107" y="7"/>
                      </a:lnTo>
                      <a:lnTo>
                        <a:pt x="88" y="3"/>
                      </a:lnTo>
                      <a:lnTo>
                        <a:pt x="76" y="0"/>
                      </a:lnTo>
                      <a:lnTo>
                        <a:pt x="57" y="0"/>
                      </a:lnTo>
                      <a:close/>
                    </a:path>
                  </a:pathLst>
                </a:custGeom>
                <a:solidFill>
                  <a:srgbClr val="00E0E0"/>
                </a:solidFill>
                <a:ln w="12700">
                  <a:solidFill>
                    <a:srgbClr val="00C0C0"/>
                  </a:solidFill>
                  <a:round/>
                  <a:headEnd/>
                  <a:tailEnd/>
                </a:ln>
              </p:spPr>
              <p:txBody>
                <a:bodyPr/>
                <a:lstStyle/>
                <a:p>
                  <a:endParaRPr lang="en-US"/>
                </a:p>
              </p:txBody>
            </p:sp>
          </p:grpSp>
          <p:sp>
            <p:nvSpPr>
              <p:cNvPr id="34835" name="Freeform 72"/>
              <p:cNvSpPr>
                <a:spLocks/>
              </p:cNvSpPr>
              <p:nvPr/>
            </p:nvSpPr>
            <p:spPr bwMode="auto">
              <a:xfrm>
                <a:off x="3255" y="1584"/>
                <a:ext cx="31" cy="726"/>
              </a:xfrm>
              <a:custGeom>
                <a:avLst/>
                <a:gdLst>
                  <a:gd name="T0" fmla="*/ 0 w 49"/>
                  <a:gd name="T1" fmla="*/ 1265 h 718"/>
                  <a:gd name="T2" fmla="*/ 1 w 49"/>
                  <a:gd name="T3" fmla="*/ 1274 h 718"/>
                  <a:gd name="T4" fmla="*/ 1 w 49"/>
                  <a:gd name="T5" fmla="*/ 1277 h 718"/>
                  <a:gd name="T6" fmla="*/ 1 w 49"/>
                  <a:gd name="T7" fmla="*/ 1274 h 718"/>
                  <a:gd name="T8" fmla="*/ 1 w 49"/>
                  <a:gd name="T9" fmla="*/ 808 h 718"/>
                  <a:gd name="T10" fmla="*/ 1 w 49"/>
                  <a:gd name="T11" fmla="*/ 794 h 718"/>
                  <a:gd name="T12" fmla="*/ 1 w 49"/>
                  <a:gd name="T13" fmla="*/ 0 h 718"/>
                  <a:gd name="T14" fmla="*/ 1 w 49"/>
                  <a:gd name="T15" fmla="*/ 0 h 718"/>
                  <a:gd name="T16" fmla="*/ 1 w 49"/>
                  <a:gd name="T17" fmla="*/ 791 h 718"/>
                  <a:gd name="T18" fmla="*/ 0 w 49"/>
                  <a:gd name="T19" fmla="*/ 811 h 718"/>
                  <a:gd name="T20" fmla="*/ 0 w 49"/>
                  <a:gd name="T21" fmla="*/ 1265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718"/>
                  <a:gd name="T35" fmla="*/ 49 w 49"/>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718">
                    <a:moveTo>
                      <a:pt x="0" y="712"/>
                    </a:moveTo>
                    <a:lnTo>
                      <a:pt x="23" y="716"/>
                    </a:lnTo>
                    <a:lnTo>
                      <a:pt x="38" y="718"/>
                    </a:lnTo>
                    <a:lnTo>
                      <a:pt x="49" y="716"/>
                    </a:lnTo>
                    <a:lnTo>
                      <a:pt x="49" y="454"/>
                    </a:lnTo>
                    <a:lnTo>
                      <a:pt x="38" y="448"/>
                    </a:lnTo>
                    <a:lnTo>
                      <a:pt x="38" y="0"/>
                    </a:lnTo>
                    <a:lnTo>
                      <a:pt x="11" y="0"/>
                    </a:lnTo>
                    <a:lnTo>
                      <a:pt x="11" y="445"/>
                    </a:lnTo>
                    <a:lnTo>
                      <a:pt x="0" y="457"/>
                    </a:lnTo>
                    <a:lnTo>
                      <a:pt x="0" y="712"/>
                    </a:lnTo>
                    <a:close/>
                  </a:path>
                </a:pathLst>
              </a:custGeom>
              <a:solidFill>
                <a:srgbClr val="A0A0A0"/>
              </a:solidFill>
              <a:ln w="9525">
                <a:noFill/>
                <a:round/>
                <a:headEnd/>
                <a:tailEnd/>
              </a:ln>
            </p:spPr>
            <p:txBody>
              <a:bodyPr/>
              <a:lstStyle/>
              <a:p>
                <a:endParaRPr lang="en-US"/>
              </a:p>
            </p:txBody>
          </p:sp>
          <p:grpSp>
            <p:nvGrpSpPr>
              <p:cNvPr id="34836" name="Group 73"/>
              <p:cNvGrpSpPr>
                <a:grpSpLocks/>
              </p:cNvGrpSpPr>
              <p:nvPr/>
            </p:nvGrpSpPr>
            <p:grpSpPr bwMode="auto">
              <a:xfrm rot="353317">
                <a:off x="3408" y="1632"/>
                <a:ext cx="528" cy="448"/>
                <a:chOff x="3108" y="1507"/>
                <a:chExt cx="348" cy="443"/>
              </a:xfrm>
            </p:grpSpPr>
            <p:grpSp>
              <p:nvGrpSpPr>
                <p:cNvPr id="34953" name="Group 74"/>
                <p:cNvGrpSpPr>
                  <a:grpSpLocks/>
                </p:cNvGrpSpPr>
                <p:nvPr/>
              </p:nvGrpSpPr>
              <p:grpSpPr bwMode="auto">
                <a:xfrm>
                  <a:off x="3121" y="1562"/>
                  <a:ext cx="271" cy="388"/>
                  <a:chOff x="3121" y="1562"/>
                  <a:chExt cx="271" cy="388"/>
                </a:xfrm>
              </p:grpSpPr>
              <p:sp>
                <p:nvSpPr>
                  <p:cNvPr id="34955" name="Line 75"/>
                  <p:cNvSpPr>
                    <a:spLocks noChangeShapeType="1"/>
                  </p:cNvSpPr>
                  <p:nvPr/>
                </p:nvSpPr>
                <p:spPr bwMode="auto">
                  <a:xfrm>
                    <a:off x="3121" y="1562"/>
                    <a:ext cx="1" cy="388"/>
                  </a:xfrm>
                  <a:prstGeom prst="line">
                    <a:avLst/>
                  </a:prstGeom>
                  <a:noFill/>
                  <a:ln w="12700">
                    <a:solidFill>
                      <a:srgbClr val="A00000"/>
                    </a:solidFill>
                    <a:round/>
                    <a:headEnd/>
                    <a:tailEnd/>
                  </a:ln>
                </p:spPr>
                <p:txBody>
                  <a:bodyPr/>
                  <a:lstStyle/>
                  <a:p>
                    <a:endParaRPr lang="en-US"/>
                  </a:p>
                </p:txBody>
              </p:sp>
              <p:sp>
                <p:nvSpPr>
                  <p:cNvPr id="34956" name="Line 76"/>
                  <p:cNvSpPr>
                    <a:spLocks noChangeShapeType="1"/>
                  </p:cNvSpPr>
                  <p:nvPr/>
                </p:nvSpPr>
                <p:spPr bwMode="auto">
                  <a:xfrm>
                    <a:off x="3136" y="1611"/>
                    <a:ext cx="1" cy="333"/>
                  </a:xfrm>
                  <a:prstGeom prst="line">
                    <a:avLst/>
                  </a:prstGeom>
                  <a:noFill/>
                  <a:ln w="12700">
                    <a:solidFill>
                      <a:srgbClr val="A00000"/>
                    </a:solidFill>
                    <a:round/>
                    <a:headEnd/>
                    <a:tailEnd/>
                  </a:ln>
                </p:spPr>
                <p:txBody>
                  <a:bodyPr/>
                  <a:lstStyle/>
                  <a:p>
                    <a:endParaRPr lang="en-US"/>
                  </a:p>
                </p:txBody>
              </p:sp>
              <p:sp>
                <p:nvSpPr>
                  <p:cNvPr id="34957" name="Line 77"/>
                  <p:cNvSpPr>
                    <a:spLocks noChangeShapeType="1"/>
                  </p:cNvSpPr>
                  <p:nvPr/>
                </p:nvSpPr>
                <p:spPr bwMode="auto">
                  <a:xfrm>
                    <a:off x="3150" y="1648"/>
                    <a:ext cx="1" cy="301"/>
                  </a:xfrm>
                  <a:prstGeom prst="line">
                    <a:avLst/>
                  </a:prstGeom>
                  <a:noFill/>
                  <a:ln w="12700">
                    <a:solidFill>
                      <a:srgbClr val="A00000"/>
                    </a:solidFill>
                    <a:round/>
                    <a:headEnd/>
                    <a:tailEnd/>
                  </a:ln>
                </p:spPr>
                <p:txBody>
                  <a:bodyPr/>
                  <a:lstStyle/>
                  <a:p>
                    <a:endParaRPr lang="en-US"/>
                  </a:p>
                </p:txBody>
              </p:sp>
              <p:sp>
                <p:nvSpPr>
                  <p:cNvPr id="34958" name="Line 78"/>
                  <p:cNvSpPr>
                    <a:spLocks noChangeShapeType="1"/>
                  </p:cNvSpPr>
                  <p:nvPr/>
                </p:nvSpPr>
                <p:spPr bwMode="auto">
                  <a:xfrm>
                    <a:off x="3165" y="1682"/>
                    <a:ext cx="1" cy="262"/>
                  </a:xfrm>
                  <a:prstGeom prst="line">
                    <a:avLst/>
                  </a:prstGeom>
                  <a:noFill/>
                  <a:ln w="12700">
                    <a:solidFill>
                      <a:srgbClr val="A00000"/>
                    </a:solidFill>
                    <a:round/>
                    <a:headEnd/>
                    <a:tailEnd/>
                  </a:ln>
                </p:spPr>
                <p:txBody>
                  <a:bodyPr/>
                  <a:lstStyle/>
                  <a:p>
                    <a:endParaRPr lang="en-US"/>
                  </a:p>
                </p:txBody>
              </p:sp>
              <p:sp>
                <p:nvSpPr>
                  <p:cNvPr id="34959" name="Line 79"/>
                  <p:cNvSpPr>
                    <a:spLocks noChangeShapeType="1"/>
                  </p:cNvSpPr>
                  <p:nvPr/>
                </p:nvSpPr>
                <p:spPr bwMode="auto">
                  <a:xfrm>
                    <a:off x="3180" y="1709"/>
                    <a:ext cx="1" cy="235"/>
                  </a:xfrm>
                  <a:prstGeom prst="line">
                    <a:avLst/>
                  </a:prstGeom>
                  <a:noFill/>
                  <a:ln w="12700">
                    <a:solidFill>
                      <a:srgbClr val="A00000"/>
                    </a:solidFill>
                    <a:round/>
                    <a:headEnd/>
                    <a:tailEnd/>
                  </a:ln>
                </p:spPr>
                <p:txBody>
                  <a:bodyPr/>
                  <a:lstStyle/>
                  <a:p>
                    <a:endParaRPr lang="en-US"/>
                  </a:p>
                </p:txBody>
              </p:sp>
              <p:sp>
                <p:nvSpPr>
                  <p:cNvPr id="34960" name="Line 80"/>
                  <p:cNvSpPr>
                    <a:spLocks noChangeShapeType="1"/>
                  </p:cNvSpPr>
                  <p:nvPr/>
                </p:nvSpPr>
                <p:spPr bwMode="auto">
                  <a:xfrm>
                    <a:off x="3196" y="1734"/>
                    <a:ext cx="1" cy="215"/>
                  </a:xfrm>
                  <a:prstGeom prst="line">
                    <a:avLst/>
                  </a:prstGeom>
                  <a:noFill/>
                  <a:ln w="12700">
                    <a:solidFill>
                      <a:srgbClr val="A00000"/>
                    </a:solidFill>
                    <a:round/>
                    <a:headEnd/>
                    <a:tailEnd/>
                  </a:ln>
                </p:spPr>
                <p:txBody>
                  <a:bodyPr/>
                  <a:lstStyle/>
                  <a:p>
                    <a:endParaRPr lang="en-US"/>
                  </a:p>
                </p:txBody>
              </p:sp>
              <p:sp>
                <p:nvSpPr>
                  <p:cNvPr id="34961" name="Line 81"/>
                  <p:cNvSpPr>
                    <a:spLocks noChangeShapeType="1"/>
                  </p:cNvSpPr>
                  <p:nvPr/>
                </p:nvSpPr>
                <p:spPr bwMode="auto">
                  <a:xfrm>
                    <a:off x="3212" y="1758"/>
                    <a:ext cx="1" cy="183"/>
                  </a:xfrm>
                  <a:prstGeom prst="line">
                    <a:avLst/>
                  </a:prstGeom>
                  <a:noFill/>
                  <a:ln w="12700">
                    <a:solidFill>
                      <a:srgbClr val="A00000"/>
                    </a:solidFill>
                    <a:round/>
                    <a:headEnd/>
                    <a:tailEnd/>
                  </a:ln>
                </p:spPr>
                <p:txBody>
                  <a:bodyPr/>
                  <a:lstStyle/>
                  <a:p>
                    <a:endParaRPr lang="en-US"/>
                  </a:p>
                </p:txBody>
              </p:sp>
              <p:sp>
                <p:nvSpPr>
                  <p:cNvPr id="34962" name="Line 82"/>
                  <p:cNvSpPr>
                    <a:spLocks noChangeShapeType="1"/>
                  </p:cNvSpPr>
                  <p:nvPr/>
                </p:nvSpPr>
                <p:spPr bwMode="auto">
                  <a:xfrm>
                    <a:off x="3230" y="1781"/>
                    <a:ext cx="1" cy="160"/>
                  </a:xfrm>
                  <a:prstGeom prst="line">
                    <a:avLst/>
                  </a:prstGeom>
                  <a:noFill/>
                  <a:ln w="12700">
                    <a:solidFill>
                      <a:srgbClr val="A00000"/>
                    </a:solidFill>
                    <a:round/>
                    <a:headEnd/>
                    <a:tailEnd/>
                  </a:ln>
                </p:spPr>
                <p:txBody>
                  <a:bodyPr/>
                  <a:lstStyle/>
                  <a:p>
                    <a:endParaRPr lang="en-US"/>
                  </a:p>
                </p:txBody>
              </p:sp>
              <p:sp>
                <p:nvSpPr>
                  <p:cNvPr id="34963" name="Line 83"/>
                  <p:cNvSpPr>
                    <a:spLocks noChangeShapeType="1"/>
                  </p:cNvSpPr>
                  <p:nvPr/>
                </p:nvSpPr>
                <p:spPr bwMode="auto">
                  <a:xfrm>
                    <a:off x="3244" y="1799"/>
                    <a:ext cx="1" cy="140"/>
                  </a:xfrm>
                  <a:prstGeom prst="line">
                    <a:avLst/>
                  </a:prstGeom>
                  <a:noFill/>
                  <a:ln w="12700">
                    <a:solidFill>
                      <a:srgbClr val="A00000"/>
                    </a:solidFill>
                    <a:round/>
                    <a:headEnd/>
                    <a:tailEnd/>
                  </a:ln>
                </p:spPr>
                <p:txBody>
                  <a:bodyPr/>
                  <a:lstStyle/>
                  <a:p>
                    <a:endParaRPr lang="en-US"/>
                  </a:p>
                </p:txBody>
              </p:sp>
              <p:sp>
                <p:nvSpPr>
                  <p:cNvPr id="34964" name="Line 84"/>
                  <p:cNvSpPr>
                    <a:spLocks noChangeShapeType="1"/>
                  </p:cNvSpPr>
                  <p:nvPr/>
                </p:nvSpPr>
                <p:spPr bwMode="auto">
                  <a:xfrm flipV="1">
                    <a:off x="3259" y="1808"/>
                    <a:ext cx="1" cy="132"/>
                  </a:xfrm>
                  <a:prstGeom prst="line">
                    <a:avLst/>
                  </a:prstGeom>
                  <a:noFill/>
                  <a:ln w="12700">
                    <a:solidFill>
                      <a:srgbClr val="A00000"/>
                    </a:solidFill>
                    <a:round/>
                    <a:headEnd/>
                    <a:tailEnd/>
                  </a:ln>
                </p:spPr>
                <p:txBody>
                  <a:bodyPr/>
                  <a:lstStyle/>
                  <a:p>
                    <a:endParaRPr lang="en-US"/>
                  </a:p>
                </p:txBody>
              </p:sp>
              <p:sp>
                <p:nvSpPr>
                  <p:cNvPr id="34965" name="Line 85"/>
                  <p:cNvSpPr>
                    <a:spLocks noChangeShapeType="1"/>
                  </p:cNvSpPr>
                  <p:nvPr/>
                </p:nvSpPr>
                <p:spPr bwMode="auto">
                  <a:xfrm flipV="1">
                    <a:off x="3274" y="1826"/>
                    <a:ext cx="1" cy="115"/>
                  </a:xfrm>
                  <a:prstGeom prst="line">
                    <a:avLst/>
                  </a:prstGeom>
                  <a:noFill/>
                  <a:ln w="12700">
                    <a:solidFill>
                      <a:srgbClr val="A00000"/>
                    </a:solidFill>
                    <a:round/>
                    <a:headEnd/>
                    <a:tailEnd/>
                  </a:ln>
                </p:spPr>
                <p:txBody>
                  <a:bodyPr/>
                  <a:lstStyle/>
                  <a:p>
                    <a:endParaRPr lang="en-US"/>
                  </a:p>
                </p:txBody>
              </p:sp>
              <p:sp>
                <p:nvSpPr>
                  <p:cNvPr id="34966" name="Line 86"/>
                  <p:cNvSpPr>
                    <a:spLocks noChangeShapeType="1"/>
                  </p:cNvSpPr>
                  <p:nvPr/>
                </p:nvSpPr>
                <p:spPr bwMode="auto">
                  <a:xfrm>
                    <a:off x="3288" y="1838"/>
                    <a:ext cx="1" cy="101"/>
                  </a:xfrm>
                  <a:prstGeom prst="line">
                    <a:avLst/>
                  </a:prstGeom>
                  <a:noFill/>
                  <a:ln w="12700">
                    <a:solidFill>
                      <a:srgbClr val="A00000"/>
                    </a:solidFill>
                    <a:round/>
                    <a:headEnd/>
                    <a:tailEnd/>
                  </a:ln>
                </p:spPr>
                <p:txBody>
                  <a:bodyPr/>
                  <a:lstStyle/>
                  <a:p>
                    <a:endParaRPr lang="en-US"/>
                  </a:p>
                </p:txBody>
              </p:sp>
              <p:sp>
                <p:nvSpPr>
                  <p:cNvPr id="34967" name="Line 87"/>
                  <p:cNvSpPr>
                    <a:spLocks noChangeShapeType="1"/>
                  </p:cNvSpPr>
                  <p:nvPr/>
                </p:nvSpPr>
                <p:spPr bwMode="auto">
                  <a:xfrm>
                    <a:off x="3302" y="1850"/>
                    <a:ext cx="1" cy="89"/>
                  </a:xfrm>
                  <a:prstGeom prst="line">
                    <a:avLst/>
                  </a:prstGeom>
                  <a:noFill/>
                  <a:ln w="12700">
                    <a:solidFill>
                      <a:srgbClr val="A00000"/>
                    </a:solidFill>
                    <a:round/>
                    <a:headEnd/>
                    <a:tailEnd/>
                  </a:ln>
                </p:spPr>
                <p:txBody>
                  <a:bodyPr/>
                  <a:lstStyle/>
                  <a:p>
                    <a:endParaRPr lang="en-US"/>
                  </a:p>
                </p:txBody>
              </p:sp>
              <p:sp>
                <p:nvSpPr>
                  <p:cNvPr id="34968" name="Line 88"/>
                  <p:cNvSpPr>
                    <a:spLocks noChangeShapeType="1"/>
                  </p:cNvSpPr>
                  <p:nvPr/>
                </p:nvSpPr>
                <p:spPr bwMode="auto">
                  <a:xfrm flipV="1">
                    <a:off x="3315" y="1856"/>
                    <a:ext cx="1" cy="82"/>
                  </a:xfrm>
                  <a:prstGeom prst="line">
                    <a:avLst/>
                  </a:prstGeom>
                  <a:noFill/>
                  <a:ln w="12700">
                    <a:solidFill>
                      <a:srgbClr val="A00000"/>
                    </a:solidFill>
                    <a:round/>
                    <a:headEnd/>
                    <a:tailEnd/>
                  </a:ln>
                </p:spPr>
                <p:txBody>
                  <a:bodyPr/>
                  <a:lstStyle/>
                  <a:p>
                    <a:endParaRPr lang="en-US"/>
                  </a:p>
                </p:txBody>
              </p:sp>
              <p:sp>
                <p:nvSpPr>
                  <p:cNvPr id="34969" name="Line 89"/>
                  <p:cNvSpPr>
                    <a:spLocks noChangeShapeType="1"/>
                  </p:cNvSpPr>
                  <p:nvPr/>
                </p:nvSpPr>
                <p:spPr bwMode="auto">
                  <a:xfrm>
                    <a:off x="3329" y="1865"/>
                    <a:ext cx="1" cy="73"/>
                  </a:xfrm>
                  <a:prstGeom prst="line">
                    <a:avLst/>
                  </a:prstGeom>
                  <a:noFill/>
                  <a:ln w="12700">
                    <a:solidFill>
                      <a:srgbClr val="A00000"/>
                    </a:solidFill>
                    <a:round/>
                    <a:headEnd/>
                    <a:tailEnd/>
                  </a:ln>
                </p:spPr>
                <p:txBody>
                  <a:bodyPr/>
                  <a:lstStyle/>
                  <a:p>
                    <a:endParaRPr lang="en-US"/>
                  </a:p>
                </p:txBody>
              </p:sp>
              <p:sp>
                <p:nvSpPr>
                  <p:cNvPr id="34970" name="Line 90"/>
                  <p:cNvSpPr>
                    <a:spLocks noChangeShapeType="1"/>
                  </p:cNvSpPr>
                  <p:nvPr/>
                </p:nvSpPr>
                <p:spPr bwMode="auto">
                  <a:xfrm flipV="1">
                    <a:off x="3340" y="1872"/>
                    <a:ext cx="1" cy="63"/>
                  </a:xfrm>
                  <a:prstGeom prst="line">
                    <a:avLst/>
                  </a:prstGeom>
                  <a:noFill/>
                  <a:ln w="12700">
                    <a:solidFill>
                      <a:srgbClr val="A00000"/>
                    </a:solidFill>
                    <a:round/>
                    <a:headEnd/>
                    <a:tailEnd/>
                  </a:ln>
                </p:spPr>
                <p:txBody>
                  <a:bodyPr/>
                  <a:lstStyle/>
                  <a:p>
                    <a:endParaRPr lang="en-US"/>
                  </a:p>
                </p:txBody>
              </p:sp>
              <p:sp>
                <p:nvSpPr>
                  <p:cNvPr id="34971" name="Line 91"/>
                  <p:cNvSpPr>
                    <a:spLocks noChangeShapeType="1"/>
                  </p:cNvSpPr>
                  <p:nvPr/>
                </p:nvSpPr>
                <p:spPr bwMode="auto">
                  <a:xfrm flipV="1">
                    <a:off x="3354" y="1882"/>
                    <a:ext cx="1" cy="50"/>
                  </a:xfrm>
                  <a:prstGeom prst="line">
                    <a:avLst/>
                  </a:prstGeom>
                  <a:noFill/>
                  <a:ln w="12700">
                    <a:solidFill>
                      <a:srgbClr val="A00000"/>
                    </a:solidFill>
                    <a:round/>
                    <a:headEnd/>
                    <a:tailEnd/>
                  </a:ln>
                </p:spPr>
                <p:txBody>
                  <a:bodyPr/>
                  <a:lstStyle/>
                  <a:p>
                    <a:endParaRPr lang="en-US"/>
                  </a:p>
                </p:txBody>
              </p:sp>
              <p:sp>
                <p:nvSpPr>
                  <p:cNvPr id="34972" name="Line 92"/>
                  <p:cNvSpPr>
                    <a:spLocks noChangeShapeType="1"/>
                  </p:cNvSpPr>
                  <p:nvPr/>
                </p:nvSpPr>
                <p:spPr bwMode="auto">
                  <a:xfrm flipV="1">
                    <a:off x="3366" y="1892"/>
                    <a:ext cx="1" cy="38"/>
                  </a:xfrm>
                  <a:prstGeom prst="line">
                    <a:avLst/>
                  </a:prstGeom>
                  <a:noFill/>
                  <a:ln w="12700">
                    <a:solidFill>
                      <a:srgbClr val="A00000"/>
                    </a:solidFill>
                    <a:round/>
                    <a:headEnd/>
                    <a:tailEnd/>
                  </a:ln>
                </p:spPr>
                <p:txBody>
                  <a:bodyPr/>
                  <a:lstStyle/>
                  <a:p>
                    <a:endParaRPr lang="en-US"/>
                  </a:p>
                </p:txBody>
              </p:sp>
              <p:sp>
                <p:nvSpPr>
                  <p:cNvPr id="34973" name="Line 93"/>
                  <p:cNvSpPr>
                    <a:spLocks noChangeShapeType="1"/>
                  </p:cNvSpPr>
                  <p:nvPr/>
                </p:nvSpPr>
                <p:spPr bwMode="auto">
                  <a:xfrm flipV="1">
                    <a:off x="3379" y="1895"/>
                    <a:ext cx="1" cy="40"/>
                  </a:xfrm>
                  <a:prstGeom prst="line">
                    <a:avLst/>
                  </a:prstGeom>
                  <a:noFill/>
                  <a:ln w="12700">
                    <a:solidFill>
                      <a:srgbClr val="A00000"/>
                    </a:solidFill>
                    <a:round/>
                    <a:headEnd/>
                    <a:tailEnd/>
                  </a:ln>
                </p:spPr>
                <p:txBody>
                  <a:bodyPr/>
                  <a:lstStyle/>
                  <a:p>
                    <a:endParaRPr lang="en-US"/>
                  </a:p>
                </p:txBody>
              </p:sp>
              <p:sp>
                <p:nvSpPr>
                  <p:cNvPr id="34974" name="Line 94"/>
                  <p:cNvSpPr>
                    <a:spLocks noChangeShapeType="1"/>
                  </p:cNvSpPr>
                  <p:nvPr/>
                </p:nvSpPr>
                <p:spPr bwMode="auto">
                  <a:xfrm flipV="1">
                    <a:off x="3391" y="1903"/>
                    <a:ext cx="1" cy="29"/>
                  </a:xfrm>
                  <a:prstGeom prst="line">
                    <a:avLst/>
                  </a:prstGeom>
                  <a:noFill/>
                  <a:ln w="12700">
                    <a:solidFill>
                      <a:srgbClr val="A00000"/>
                    </a:solidFill>
                    <a:round/>
                    <a:headEnd/>
                    <a:tailEnd/>
                  </a:ln>
                </p:spPr>
                <p:txBody>
                  <a:bodyPr/>
                  <a:lstStyle/>
                  <a:p>
                    <a:endParaRPr lang="en-US"/>
                  </a:p>
                </p:txBody>
              </p:sp>
            </p:grpSp>
            <p:sp>
              <p:nvSpPr>
                <p:cNvPr id="34954" name="Freeform 95"/>
                <p:cNvSpPr>
                  <a:spLocks/>
                </p:cNvSpPr>
                <p:nvPr/>
              </p:nvSpPr>
              <p:spPr bwMode="auto">
                <a:xfrm>
                  <a:off x="3108" y="1507"/>
                  <a:ext cx="348" cy="404"/>
                </a:xfrm>
                <a:custGeom>
                  <a:avLst/>
                  <a:gdLst>
                    <a:gd name="T0" fmla="*/ 0 w 696"/>
                    <a:gd name="T1" fmla="*/ 0 h 404"/>
                    <a:gd name="T2" fmla="*/ 1 w 696"/>
                    <a:gd name="T3" fmla="*/ 34 h 404"/>
                    <a:gd name="T4" fmla="*/ 1 w 696"/>
                    <a:gd name="T5" fmla="*/ 66 h 404"/>
                    <a:gd name="T6" fmla="*/ 1 w 696"/>
                    <a:gd name="T7" fmla="*/ 101 h 404"/>
                    <a:gd name="T8" fmla="*/ 1 w 696"/>
                    <a:gd name="T9" fmla="*/ 134 h 404"/>
                    <a:gd name="T10" fmla="*/ 1 w 696"/>
                    <a:gd name="T11" fmla="*/ 163 h 404"/>
                    <a:gd name="T12" fmla="*/ 1 w 696"/>
                    <a:gd name="T13" fmla="*/ 191 h 404"/>
                    <a:gd name="T14" fmla="*/ 1 w 696"/>
                    <a:gd name="T15" fmla="*/ 225 h 404"/>
                    <a:gd name="T16" fmla="*/ 1 w 696"/>
                    <a:gd name="T17" fmla="*/ 252 h 404"/>
                    <a:gd name="T18" fmla="*/ 1 w 696"/>
                    <a:gd name="T19" fmla="*/ 269 h 404"/>
                    <a:gd name="T20" fmla="*/ 1 w 696"/>
                    <a:gd name="T21" fmla="*/ 296 h 404"/>
                    <a:gd name="T22" fmla="*/ 1 w 696"/>
                    <a:gd name="T23" fmla="*/ 319 h 404"/>
                    <a:gd name="T24" fmla="*/ 1 w 696"/>
                    <a:gd name="T25" fmla="*/ 338 h 404"/>
                    <a:gd name="T26" fmla="*/ 1 w 696"/>
                    <a:gd name="T27" fmla="*/ 356 h 404"/>
                    <a:gd name="T28" fmla="*/ 1 w 696"/>
                    <a:gd name="T29" fmla="*/ 372 h 404"/>
                    <a:gd name="T30" fmla="*/ 1 w 696"/>
                    <a:gd name="T31" fmla="*/ 387 h 404"/>
                    <a:gd name="T32" fmla="*/ 1 w 696"/>
                    <a:gd name="T33" fmla="*/ 399 h 404"/>
                    <a:gd name="T34" fmla="*/ 1 w 696"/>
                    <a:gd name="T35" fmla="*/ 404 h 4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6"/>
                    <a:gd name="T55" fmla="*/ 0 h 404"/>
                    <a:gd name="T56" fmla="*/ 696 w 696"/>
                    <a:gd name="T57" fmla="*/ 404 h 4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6" h="404">
                      <a:moveTo>
                        <a:pt x="0" y="0"/>
                      </a:moveTo>
                      <a:lnTo>
                        <a:pt x="18" y="34"/>
                      </a:lnTo>
                      <a:lnTo>
                        <a:pt x="31" y="66"/>
                      </a:lnTo>
                      <a:lnTo>
                        <a:pt x="56" y="101"/>
                      </a:lnTo>
                      <a:lnTo>
                        <a:pt x="75" y="134"/>
                      </a:lnTo>
                      <a:lnTo>
                        <a:pt x="106" y="163"/>
                      </a:lnTo>
                      <a:lnTo>
                        <a:pt x="138" y="191"/>
                      </a:lnTo>
                      <a:lnTo>
                        <a:pt x="179" y="225"/>
                      </a:lnTo>
                      <a:lnTo>
                        <a:pt x="213" y="252"/>
                      </a:lnTo>
                      <a:lnTo>
                        <a:pt x="250" y="269"/>
                      </a:lnTo>
                      <a:lnTo>
                        <a:pt x="294" y="296"/>
                      </a:lnTo>
                      <a:lnTo>
                        <a:pt x="345" y="319"/>
                      </a:lnTo>
                      <a:lnTo>
                        <a:pt x="393" y="338"/>
                      </a:lnTo>
                      <a:lnTo>
                        <a:pt x="447" y="356"/>
                      </a:lnTo>
                      <a:lnTo>
                        <a:pt x="503" y="372"/>
                      </a:lnTo>
                      <a:lnTo>
                        <a:pt x="560" y="387"/>
                      </a:lnTo>
                      <a:lnTo>
                        <a:pt x="629" y="399"/>
                      </a:lnTo>
                      <a:lnTo>
                        <a:pt x="696" y="404"/>
                      </a:lnTo>
                    </a:path>
                  </a:pathLst>
                </a:custGeom>
                <a:noFill/>
                <a:ln w="12700">
                  <a:solidFill>
                    <a:srgbClr val="A00000"/>
                  </a:solidFill>
                  <a:round/>
                  <a:headEnd/>
                  <a:tailEnd/>
                </a:ln>
              </p:spPr>
              <p:txBody>
                <a:bodyPr/>
                <a:lstStyle/>
                <a:p>
                  <a:endParaRPr lang="en-US"/>
                </a:p>
              </p:txBody>
            </p:sp>
          </p:grpSp>
          <p:sp>
            <p:nvSpPr>
              <p:cNvPr id="34837" name="Freeform 96"/>
              <p:cNvSpPr>
                <a:spLocks/>
              </p:cNvSpPr>
              <p:nvPr/>
            </p:nvSpPr>
            <p:spPr bwMode="auto">
              <a:xfrm>
                <a:off x="3270" y="1584"/>
                <a:ext cx="123" cy="179"/>
              </a:xfrm>
              <a:custGeom>
                <a:avLst/>
                <a:gdLst>
                  <a:gd name="T0" fmla="*/ 0 w 204"/>
                  <a:gd name="T1" fmla="*/ 0 h 177"/>
                  <a:gd name="T2" fmla="*/ 1 w 204"/>
                  <a:gd name="T3" fmla="*/ 44 h 177"/>
                  <a:gd name="T4" fmla="*/ 1 w 204"/>
                  <a:gd name="T5" fmla="*/ 310 h 177"/>
                  <a:gd name="T6" fmla="*/ 1 w 204"/>
                  <a:gd name="T7" fmla="*/ 303 h 177"/>
                  <a:gd name="T8" fmla="*/ 1 w 204"/>
                  <a:gd name="T9" fmla="*/ 250 h 177"/>
                  <a:gd name="T10" fmla="*/ 1 w 204"/>
                  <a:gd name="T11" fmla="*/ 203 h 177"/>
                  <a:gd name="T12" fmla="*/ 1 w 204"/>
                  <a:gd name="T13" fmla="*/ 165 h 177"/>
                  <a:gd name="T14" fmla="*/ 1 w 204"/>
                  <a:gd name="T15" fmla="*/ 130 h 177"/>
                  <a:gd name="T16" fmla="*/ 1 w 204"/>
                  <a:gd name="T17" fmla="*/ 111 h 177"/>
                  <a:gd name="T18" fmla="*/ 1 w 204"/>
                  <a:gd name="T19" fmla="*/ 97 h 177"/>
                  <a:gd name="T20" fmla="*/ 1 w 204"/>
                  <a:gd name="T21" fmla="*/ 38 h 177"/>
                  <a:gd name="T22" fmla="*/ 1 w 204"/>
                  <a:gd name="T23" fmla="*/ 38 h 177"/>
                  <a:gd name="T24" fmla="*/ 1 w 204"/>
                  <a:gd name="T25" fmla="*/ 100 h 177"/>
                  <a:gd name="T26" fmla="*/ 1 w 204"/>
                  <a:gd name="T27" fmla="*/ 106 h 177"/>
                  <a:gd name="T28" fmla="*/ 1 w 204"/>
                  <a:gd name="T29" fmla="*/ 122 h 177"/>
                  <a:gd name="T30" fmla="*/ 1 w 204"/>
                  <a:gd name="T31" fmla="*/ 147 h 177"/>
                  <a:gd name="T32" fmla="*/ 1 w 204"/>
                  <a:gd name="T33" fmla="*/ 238 h 177"/>
                  <a:gd name="T34" fmla="*/ 0 w 204"/>
                  <a:gd name="T35" fmla="*/ 238 h 177"/>
                  <a:gd name="T36" fmla="*/ 0 w 204"/>
                  <a:gd name="T37" fmla="*/ 0 h 1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177"/>
                  <a:gd name="T59" fmla="*/ 204 w 204"/>
                  <a:gd name="T60" fmla="*/ 177 h 1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177">
                    <a:moveTo>
                      <a:pt x="0" y="0"/>
                    </a:moveTo>
                    <a:lnTo>
                      <a:pt x="204" y="44"/>
                    </a:lnTo>
                    <a:lnTo>
                      <a:pt x="204" y="177"/>
                    </a:lnTo>
                    <a:lnTo>
                      <a:pt x="185" y="172"/>
                    </a:lnTo>
                    <a:lnTo>
                      <a:pt x="179" y="137"/>
                    </a:lnTo>
                    <a:lnTo>
                      <a:pt x="177" y="116"/>
                    </a:lnTo>
                    <a:lnTo>
                      <a:pt x="171" y="97"/>
                    </a:lnTo>
                    <a:lnTo>
                      <a:pt x="161" y="78"/>
                    </a:lnTo>
                    <a:lnTo>
                      <a:pt x="150" y="59"/>
                    </a:lnTo>
                    <a:lnTo>
                      <a:pt x="131" y="45"/>
                    </a:lnTo>
                    <a:lnTo>
                      <a:pt x="92" y="38"/>
                    </a:lnTo>
                    <a:lnTo>
                      <a:pt x="64" y="38"/>
                    </a:lnTo>
                    <a:lnTo>
                      <a:pt x="45" y="48"/>
                    </a:lnTo>
                    <a:lnTo>
                      <a:pt x="33" y="54"/>
                    </a:lnTo>
                    <a:lnTo>
                      <a:pt x="27" y="70"/>
                    </a:lnTo>
                    <a:lnTo>
                      <a:pt x="20" y="88"/>
                    </a:lnTo>
                    <a:lnTo>
                      <a:pt x="10" y="131"/>
                    </a:lnTo>
                    <a:lnTo>
                      <a:pt x="0" y="131"/>
                    </a:lnTo>
                    <a:lnTo>
                      <a:pt x="0" y="0"/>
                    </a:lnTo>
                    <a:close/>
                  </a:path>
                </a:pathLst>
              </a:custGeom>
              <a:solidFill>
                <a:srgbClr val="808080"/>
              </a:solidFill>
              <a:ln w="9525">
                <a:noFill/>
                <a:round/>
                <a:headEnd/>
                <a:tailEnd/>
              </a:ln>
            </p:spPr>
            <p:txBody>
              <a:bodyPr/>
              <a:lstStyle/>
              <a:p>
                <a:endParaRPr lang="en-US"/>
              </a:p>
            </p:txBody>
          </p:sp>
          <p:grpSp>
            <p:nvGrpSpPr>
              <p:cNvPr id="34838" name="Group 97"/>
              <p:cNvGrpSpPr>
                <a:grpSpLocks/>
              </p:cNvGrpSpPr>
              <p:nvPr/>
            </p:nvGrpSpPr>
            <p:grpSpPr bwMode="auto">
              <a:xfrm rot="437523">
                <a:off x="3264" y="1584"/>
                <a:ext cx="576" cy="424"/>
                <a:chOff x="3215" y="1553"/>
                <a:chExt cx="365" cy="420"/>
              </a:xfrm>
            </p:grpSpPr>
            <p:grpSp>
              <p:nvGrpSpPr>
                <p:cNvPr id="34930" name="Group 98"/>
                <p:cNvGrpSpPr>
                  <a:grpSpLocks/>
                </p:cNvGrpSpPr>
                <p:nvPr/>
              </p:nvGrpSpPr>
              <p:grpSpPr bwMode="auto">
                <a:xfrm>
                  <a:off x="3224" y="1626"/>
                  <a:ext cx="280" cy="347"/>
                  <a:chOff x="3224" y="1626"/>
                  <a:chExt cx="280" cy="347"/>
                </a:xfrm>
              </p:grpSpPr>
              <p:sp>
                <p:nvSpPr>
                  <p:cNvPr id="34932" name="Line 99"/>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34933" name="Line 100"/>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34934" name="Line 101"/>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34935" name="Line 102"/>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34936" name="Line 103"/>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34937" name="Line 104"/>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34938" name="Line 105"/>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34939" name="Line 106"/>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34940" name="Line 107"/>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34941" name="Line 108"/>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34942" name="Line 109"/>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34943" name="Line 110"/>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34944" name="Line 111"/>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34945" name="Line 112"/>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34946" name="Line 113"/>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34947" name="Line 114"/>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34948" name="Line 115"/>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34949" name="Line 116"/>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34950" name="Line 117"/>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34951" name="Line 118"/>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34952" name="Line 119"/>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34931" name="Freeform 120"/>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nvGrpSpPr>
              <p:cNvPr id="34839" name="Group 121"/>
              <p:cNvGrpSpPr>
                <a:grpSpLocks/>
              </p:cNvGrpSpPr>
              <p:nvPr/>
            </p:nvGrpSpPr>
            <p:grpSpPr bwMode="auto">
              <a:xfrm rot="-218292">
                <a:off x="2399" y="1678"/>
                <a:ext cx="1008" cy="480"/>
                <a:chOff x="2423" y="1565"/>
                <a:chExt cx="788" cy="632"/>
              </a:xfrm>
            </p:grpSpPr>
            <p:grpSp>
              <p:nvGrpSpPr>
                <p:cNvPr id="34895" name="Group 122"/>
                <p:cNvGrpSpPr>
                  <a:grpSpLocks/>
                </p:cNvGrpSpPr>
                <p:nvPr/>
              </p:nvGrpSpPr>
              <p:grpSpPr bwMode="auto">
                <a:xfrm>
                  <a:off x="2456" y="1678"/>
                  <a:ext cx="735" cy="519"/>
                  <a:chOff x="2456" y="1678"/>
                  <a:chExt cx="735" cy="519"/>
                </a:xfrm>
              </p:grpSpPr>
              <p:sp>
                <p:nvSpPr>
                  <p:cNvPr id="34897" name="Line 123"/>
                  <p:cNvSpPr>
                    <a:spLocks noChangeShapeType="1"/>
                  </p:cNvSpPr>
                  <p:nvPr/>
                </p:nvSpPr>
                <p:spPr bwMode="auto">
                  <a:xfrm flipV="1">
                    <a:off x="2797" y="1903"/>
                    <a:ext cx="1" cy="120"/>
                  </a:xfrm>
                  <a:prstGeom prst="line">
                    <a:avLst/>
                  </a:prstGeom>
                  <a:noFill/>
                  <a:ln w="12700">
                    <a:solidFill>
                      <a:srgbClr val="E00000"/>
                    </a:solidFill>
                    <a:round/>
                    <a:headEnd/>
                    <a:tailEnd/>
                  </a:ln>
                </p:spPr>
                <p:txBody>
                  <a:bodyPr/>
                  <a:lstStyle/>
                  <a:p>
                    <a:endParaRPr lang="en-US"/>
                  </a:p>
                </p:txBody>
              </p:sp>
              <p:sp>
                <p:nvSpPr>
                  <p:cNvPr id="34898" name="Line 124"/>
                  <p:cNvSpPr>
                    <a:spLocks noChangeShapeType="1"/>
                  </p:cNvSpPr>
                  <p:nvPr/>
                </p:nvSpPr>
                <p:spPr bwMode="auto">
                  <a:xfrm>
                    <a:off x="2727" y="1891"/>
                    <a:ext cx="1" cy="149"/>
                  </a:xfrm>
                  <a:prstGeom prst="line">
                    <a:avLst/>
                  </a:prstGeom>
                  <a:noFill/>
                  <a:ln w="12700">
                    <a:solidFill>
                      <a:srgbClr val="E00000"/>
                    </a:solidFill>
                    <a:round/>
                    <a:headEnd/>
                    <a:tailEnd/>
                  </a:ln>
                </p:spPr>
                <p:txBody>
                  <a:bodyPr/>
                  <a:lstStyle/>
                  <a:p>
                    <a:endParaRPr lang="en-US"/>
                  </a:p>
                </p:txBody>
              </p:sp>
              <p:sp>
                <p:nvSpPr>
                  <p:cNvPr id="34899" name="Line 125"/>
                  <p:cNvSpPr>
                    <a:spLocks noChangeShapeType="1"/>
                  </p:cNvSpPr>
                  <p:nvPr/>
                </p:nvSpPr>
                <p:spPr bwMode="auto">
                  <a:xfrm flipV="1">
                    <a:off x="2868" y="1894"/>
                    <a:ext cx="1" cy="107"/>
                  </a:xfrm>
                  <a:prstGeom prst="line">
                    <a:avLst/>
                  </a:prstGeom>
                  <a:noFill/>
                  <a:ln w="12700">
                    <a:solidFill>
                      <a:srgbClr val="E00000"/>
                    </a:solidFill>
                    <a:round/>
                    <a:headEnd/>
                    <a:tailEnd/>
                  </a:ln>
                </p:spPr>
                <p:txBody>
                  <a:bodyPr/>
                  <a:lstStyle/>
                  <a:p>
                    <a:endParaRPr lang="en-US"/>
                  </a:p>
                </p:txBody>
              </p:sp>
              <p:sp>
                <p:nvSpPr>
                  <p:cNvPr id="34900" name="Line 126"/>
                  <p:cNvSpPr>
                    <a:spLocks noChangeShapeType="1"/>
                  </p:cNvSpPr>
                  <p:nvPr/>
                </p:nvSpPr>
                <p:spPr bwMode="auto">
                  <a:xfrm>
                    <a:off x="2938" y="1885"/>
                    <a:ext cx="1" cy="105"/>
                  </a:xfrm>
                  <a:prstGeom prst="line">
                    <a:avLst/>
                  </a:prstGeom>
                  <a:noFill/>
                  <a:ln w="12700">
                    <a:solidFill>
                      <a:srgbClr val="E00000"/>
                    </a:solidFill>
                    <a:round/>
                    <a:headEnd/>
                    <a:tailEnd/>
                  </a:ln>
                </p:spPr>
                <p:txBody>
                  <a:bodyPr/>
                  <a:lstStyle/>
                  <a:p>
                    <a:endParaRPr lang="en-US"/>
                  </a:p>
                </p:txBody>
              </p:sp>
              <p:sp>
                <p:nvSpPr>
                  <p:cNvPr id="34901" name="Line 127"/>
                  <p:cNvSpPr>
                    <a:spLocks noChangeShapeType="1"/>
                  </p:cNvSpPr>
                  <p:nvPr/>
                </p:nvSpPr>
                <p:spPr bwMode="auto">
                  <a:xfrm flipV="1">
                    <a:off x="3000" y="1865"/>
                    <a:ext cx="1" cy="121"/>
                  </a:xfrm>
                  <a:prstGeom prst="line">
                    <a:avLst/>
                  </a:prstGeom>
                  <a:noFill/>
                  <a:ln w="12700">
                    <a:solidFill>
                      <a:srgbClr val="E00000"/>
                    </a:solidFill>
                    <a:round/>
                    <a:headEnd/>
                    <a:tailEnd/>
                  </a:ln>
                </p:spPr>
                <p:txBody>
                  <a:bodyPr/>
                  <a:lstStyle/>
                  <a:p>
                    <a:endParaRPr lang="en-US"/>
                  </a:p>
                </p:txBody>
              </p:sp>
              <p:sp>
                <p:nvSpPr>
                  <p:cNvPr id="34902" name="Line 128"/>
                  <p:cNvSpPr>
                    <a:spLocks noChangeShapeType="1"/>
                  </p:cNvSpPr>
                  <p:nvPr/>
                </p:nvSpPr>
                <p:spPr bwMode="auto">
                  <a:xfrm flipV="1">
                    <a:off x="3079" y="1825"/>
                    <a:ext cx="1" cy="149"/>
                  </a:xfrm>
                  <a:prstGeom prst="line">
                    <a:avLst/>
                  </a:prstGeom>
                  <a:noFill/>
                  <a:ln w="12700">
                    <a:solidFill>
                      <a:srgbClr val="E00000"/>
                    </a:solidFill>
                    <a:round/>
                    <a:headEnd/>
                    <a:tailEnd/>
                  </a:ln>
                </p:spPr>
                <p:txBody>
                  <a:bodyPr/>
                  <a:lstStyle/>
                  <a:p>
                    <a:endParaRPr lang="en-US"/>
                  </a:p>
                </p:txBody>
              </p:sp>
              <p:sp>
                <p:nvSpPr>
                  <p:cNvPr id="34903" name="Line 129"/>
                  <p:cNvSpPr>
                    <a:spLocks noChangeShapeType="1"/>
                  </p:cNvSpPr>
                  <p:nvPr/>
                </p:nvSpPr>
                <p:spPr bwMode="auto">
                  <a:xfrm>
                    <a:off x="2629" y="1869"/>
                    <a:ext cx="1" cy="202"/>
                  </a:xfrm>
                  <a:prstGeom prst="line">
                    <a:avLst/>
                  </a:prstGeom>
                  <a:noFill/>
                  <a:ln w="12700">
                    <a:solidFill>
                      <a:srgbClr val="E00000"/>
                    </a:solidFill>
                    <a:round/>
                    <a:headEnd/>
                    <a:tailEnd/>
                  </a:ln>
                </p:spPr>
                <p:txBody>
                  <a:bodyPr/>
                  <a:lstStyle/>
                  <a:p>
                    <a:endParaRPr lang="en-US"/>
                  </a:p>
                </p:txBody>
              </p:sp>
              <p:sp>
                <p:nvSpPr>
                  <p:cNvPr id="34904" name="Line 130"/>
                  <p:cNvSpPr>
                    <a:spLocks noChangeShapeType="1"/>
                  </p:cNvSpPr>
                  <p:nvPr/>
                </p:nvSpPr>
                <p:spPr bwMode="auto">
                  <a:xfrm>
                    <a:off x="2456" y="1733"/>
                    <a:ext cx="1" cy="464"/>
                  </a:xfrm>
                  <a:prstGeom prst="line">
                    <a:avLst/>
                  </a:prstGeom>
                  <a:noFill/>
                  <a:ln w="12700">
                    <a:solidFill>
                      <a:srgbClr val="E00000"/>
                    </a:solidFill>
                    <a:round/>
                    <a:headEnd/>
                    <a:tailEnd/>
                  </a:ln>
                </p:spPr>
                <p:txBody>
                  <a:bodyPr/>
                  <a:lstStyle/>
                  <a:p>
                    <a:endParaRPr lang="en-US"/>
                  </a:p>
                </p:txBody>
              </p:sp>
              <p:sp>
                <p:nvSpPr>
                  <p:cNvPr id="34905" name="Line 131"/>
                  <p:cNvSpPr>
                    <a:spLocks noChangeShapeType="1"/>
                  </p:cNvSpPr>
                  <p:nvPr/>
                </p:nvSpPr>
                <p:spPr bwMode="auto">
                  <a:xfrm>
                    <a:off x="2488" y="1774"/>
                    <a:ext cx="1" cy="393"/>
                  </a:xfrm>
                  <a:prstGeom prst="line">
                    <a:avLst/>
                  </a:prstGeom>
                  <a:noFill/>
                  <a:ln w="12700">
                    <a:solidFill>
                      <a:srgbClr val="E00000"/>
                    </a:solidFill>
                    <a:round/>
                    <a:headEnd/>
                    <a:tailEnd/>
                  </a:ln>
                </p:spPr>
                <p:txBody>
                  <a:bodyPr/>
                  <a:lstStyle/>
                  <a:p>
                    <a:endParaRPr lang="en-US"/>
                  </a:p>
                </p:txBody>
              </p:sp>
              <p:sp>
                <p:nvSpPr>
                  <p:cNvPr id="34906" name="Line 132"/>
                  <p:cNvSpPr>
                    <a:spLocks noChangeShapeType="1"/>
                  </p:cNvSpPr>
                  <p:nvPr/>
                </p:nvSpPr>
                <p:spPr bwMode="auto">
                  <a:xfrm>
                    <a:off x="2520" y="1804"/>
                    <a:ext cx="1" cy="333"/>
                  </a:xfrm>
                  <a:prstGeom prst="line">
                    <a:avLst/>
                  </a:prstGeom>
                  <a:noFill/>
                  <a:ln w="12700">
                    <a:solidFill>
                      <a:srgbClr val="E00000"/>
                    </a:solidFill>
                    <a:round/>
                    <a:headEnd/>
                    <a:tailEnd/>
                  </a:ln>
                </p:spPr>
                <p:txBody>
                  <a:bodyPr/>
                  <a:lstStyle/>
                  <a:p>
                    <a:endParaRPr lang="en-US"/>
                  </a:p>
                </p:txBody>
              </p:sp>
              <p:sp>
                <p:nvSpPr>
                  <p:cNvPr id="34907" name="Line 133"/>
                  <p:cNvSpPr>
                    <a:spLocks noChangeShapeType="1"/>
                  </p:cNvSpPr>
                  <p:nvPr/>
                </p:nvSpPr>
                <p:spPr bwMode="auto">
                  <a:xfrm>
                    <a:off x="2548" y="1826"/>
                    <a:ext cx="1" cy="296"/>
                  </a:xfrm>
                  <a:prstGeom prst="line">
                    <a:avLst/>
                  </a:prstGeom>
                  <a:noFill/>
                  <a:ln w="12700">
                    <a:solidFill>
                      <a:srgbClr val="E00000"/>
                    </a:solidFill>
                    <a:round/>
                    <a:headEnd/>
                    <a:tailEnd/>
                  </a:ln>
                </p:spPr>
                <p:txBody>
                  <a:bodyPr/>
                  <a:lstStyle/>
                  <a:p>
                    <a:endParaRPr lang="en-US"/>
                  </a:p>
                </p:txBody>
              </p:sp>
              <p:sp>
                <p:nvSpPr>
                  <p:cNvPr id="34908" name="Line 134"/>
                  <p:cNvSpPr>
                    <a:spLocks noChangeShapeType="1"/>
                  </p:cNvSpPr>
                  <p:nvPr/>
                </p:nvSpPr>
                <p:spPr bwMode="auto">
                  <a:xfrm>
                    <a:off x="2575" y="1844"/>
                    <a:ext cx="1" cy="257"/>
                  </a:xfrm>
                  <a:prstGeom prst="line">
                    <a:avLst/>
                  </a:prstGeom>
                  <a:noFill/>
                  <a:ln w="12700">
                    <a:solidFill>
                      <a:srgbClr val="E00000"/>
                    </a:solidFill>
                    <a:round/>
                    <a:headEnd/>
                    <a:tailEnd/>
                  </a:ln>
                </p:spPr>
                <p:txBody>
                  <a:bodyPr/>
                  <a:lstStyle/>
                  <a:p>
                    <a:endParaRPr lang="en-US"/>
                  </a:p>
                </p:txBody>
              </p:sp>
              <p:sp>
                <p:nvSpPr>
                  <p:cNvPr id="34909" name="Line 135"/>
                  <p:cNvSpPr>
                    <a:spLocks noChangeShapeType="1"/>
                  </p:cNvSpPr>
                  <p:nvPr/>
                </p:nvSpPr>
                <p:spPr bwMode="auto">
                  <a:xfrm>
                    <a:off x="2601" y="1858"/>
                    <a:ext cx="1" cy="227"/>
                  </a:xfrm>
                  <a:prstGeom prst="line">
                    <a:avLst/>
                  </a:prstGeom>
                  <a:noFill/>
                  <a:ln w="12700">
                    <a:solidFill>
                      <a:srgbClr val="E00000"/>
                    </a:solidFill>
                    <a:round/>
                    <a:headEnd/>
                    <a:tailEnd/>
                  </a:ln>
                </p:spPr>
                <p:txBody>
                  <a:bodyPr/>
                  <a:lstStyle/>
                  <a:p>
                    <a:endParaRPr lang="en-US"/>
                  </a:p>
                </p:txBody>
              </p:sp>
              <p:sp>
                <p:nvSpPr>
                  <p:cNvPr id="34910" name="Line 136"/>
                  <p:cNvSpPr>
                    <a:spLocks noChangeShapeType="1"/>
                  </p:cNvSpPr>
                  <p:nvPr/>
                </p:nvSpPr>
                <p:spPr bwMode="auto">
                  <a:xfrm flipV="1">
                    <a:off x="2652" y="1877"/>
                    <a:ext cx="1" cy="182"/>
                  </a:xfrm>
                  <a:prstGeom prst="line">
                    <a:avLst/>
                  </a:prstGeom>
                  <a:noFill/>
                  <a:ln w="12700">
                    <a:solidFill>
                      <a:srgbClr val="E00000"/>
                    </a:solidFill>
                    <a:round/>
                    <a:headEnd/>
                    <a:tailEnd/>
                  </a:ln>
                </p:spPr>
                <p:txBody>
                  <a:bodyPr/>
                  <a:lstStyle/>
                  <a:p>
                    <a:endParaRPr lang="en-US"/>
                  </a:p>
                </p:txBody>
              </p:sp>
              <p:sp>
                <p:nvSpPr>
                  <p:cNvPr id="34911" name="Line 137"/>
                  <p:cNvSpPr>
                    <a:spLocks noChangeShapeType="1"/>
                  </p:cNvSpPr>
                  <p:nvPr/>
                </p:nvSpPr>
                <p:spPr bwMode="auto">
                  <a:xfrm>
                    <a:off x="2676" y="1887"/>
                    <a:ext cx="1" cy="170"/>
                  </a:xfrm>
                  <a:prstGeom prst="line">
                    <a:avLst/>
                  </a:prstGeom>
                  <a:noFill/>
                  <a:ln w="12700">
                    <a:solidFill>
                      <a:srgbClr val="E00000"/>
                    </a:solidFill>
                    <a:round/>
                    <a:headEnd/>
                    <a:tailEnd/>
                  </a:ln>
                </p:spPr>
                <p:txBody>
                  <a:bodyPr/>
                  <a:lstStyle/>
                  <a:p>
                    <a:endParaRPr lang="en-US"/>
                  </a:p>
                </p:txBody>
              </p:sp>
              <p:sp>
                <p:nvSpPr>
                  <p:cNvPr id="34912" name="Line 138"/>
                  <p:cNvSpPr>
                    <a:spLocks noChangeShapeType="1"/>
                  </p:cNvSpPr>
                  <p:nvPr/>
                </p:nvSpPr>
                <p:spPr bwMode="auto">
                  <a:xfrm flipV="1">
                    <a:off x="2700" y="1887"/>
                    <a:ext cx="1" cy="166"/>
                  </a:xfrm>
                  <a:prstGeom prst="line">
                    <a:avLst/>
                  </a:prstGeom>
                  <a:noFill/>
                  <a:ln w="12700">
                    <a:solidFill>
                      <a:srgbClr val="E00000"/>
                    </a:solidFill>
                    <a:round/>
                    <a:headEnd/>
                    <a:tailEnd/>
                  </a:ln>
                </p:spPr>
                <p:txBody>
                  <a:bodyPr/>
                  <a:lstStyle/>
                  <a:p>
                    <a:endParaRPr lang="en-US"/>
                  </a:p>
                </p:txBody>
              </p:sp>
              <p:sp>
                <p:nvSpPr>
                  <p:cNvPr id="34913" name="Line 139"/>
                  <p:cNvSpPr>
                    <a:spLocks noChangeShapeType="1"/>
                  </p:cNvSpPr>
                  <p:nvPr/>
                </p:nvSpPr>
                <p:spPr bwMode="auto">
                  <a:xfrm>
                    <a:off x="2750" y="1900"/>
                    <a:ext cx="1" cy="129"/>
                  </a:xfrm>
                  <a:prstGeom prst="line">
                    <a:avLst/>
                  </a:prstGeom>
                  <a:noFill/>
                  <a:ln w="12700">
                    <a:solidFill>
                      <a:srgbClr val="E00000"/>
                    </a:solidFill>
                    <a:round/>
                    <a:headEnd/>
                    <a:tailEnd/>
                  </a:ln>
                </p:spPr>
                <p:txBody>
                  <a:bodyPr/>
                  <a:lstStyle/>
                  <a:p>
                    <a:endParaRPr lang="en-US"/>
                  </a:p>
                </p:txBody>
              </p:sp>
              <p:sp>
                <p:nvSpPr>
                  <p:cNvPr id="34914" name="Line 140"/>
                  <p:cNvSpPr>
                    <a:spLocks noChangeShapeType="1"/>
                  </p:cNvSpPr>
                  <p:nvPr/>
                </p:nvSpPr>
                <p:spPr bwMode="auto">
                  <a:xfrm flipV="1">
                    <a:off x="2773" y="1903"/>
                    <a:ext cx="1" cy="126"/>
                  </a:xfrm>
                  <a:prstGeom prst="line">
                    <a:avLst/>
                  </a:prstGeom>
                  <a:noFill/>
                  <a:ln w="12700">
                    <a:solidFill>
                      <a:srgbClr val="E00000"/>
                    </a:solidFill>
                    <a:round/>
                    <a:headEnd/>
                    <a:tailEnd/>
                  </a:ln>
                </p:spPr>
                <p:txBody>
                  <a:bodyPr/>
                  <a:lstStyle/>
                  <a:p>
                    <a:endParaRPr lang="en-US"/>
                  </a:p>
                </p:txBody>
              </p:sp>
              <p:sp>
                <p:nvSpPr>
                  <p:cNvPr id="34915" name="Line 141"/>
                  <p:cNvSpPr>
                    <a:spLocks noChangeShapeType="1"/>
                  </p:cNvSpPr>
                  <p:nvPr/>
                </p:nvSpPr>
                <p:spPr bwMode="auto">
                  <a:xfrm flipV="1">
                    <a:off x="2820" y="1903"/>
                    <a:ext cx="1" cy="115"/>
                  </a:xfrm>
                  <a:prstGeom prst="line">
                    <a:avLst/>
                  </a:prstGeom>
                  <a:noFill/>
                  <a:ln w="12700">
                    <a:solidFill>
                      <a:srgbClr val="E00000"/>
                    </a:solidFill>
                    <a:round/>
                    <a:headEnd/>
                    <a:tailEnd/>
                  </a:ln>
                </p:spPr>
                <p:txBody>
                  <a:bodyPr/>
                  <a:lstStyle/>
                  <a:p>
                    <a:endParaRPr lang="en-US"/>
                  </a:p>
                </p:txBody>
              </p:sp>
              <p:sp>
                <p:nvSpPr>
                  <p:cNvPr id="34916" name="Line 142"/>
                  <p:cNvSpPr>
                    <a:spLocks noChangeShapeType="1"/>
                  </p:cNvSpPr>
                  <p:nvPr/>
                </p:nvSpPr>
                <p:spPr bwMode="auto">
                  <a:xfrm flipV="1">
                    <a:off x="2844" y="1900"/>
                    <a:ext cx="1" cy="112"/>
                  </a:xfrm>
                  <a:prstGeom prst="line">
                    <a:avLst/>
                  </a:prstGeom>
                  <a:noFill/>
                  <a:ln w="12700">
                    <a:solidFill>
                      <a:srgbClr val="E00000"/>
                    </a:solidFill>
                    <a:round/>
                    <a:headEnd/>
                    <a:tailEnd/>
                  </a:ln>
                </p:spPr>
                <p:txBody>
                  <a:bodyPr/>
                  <a:lstStyle/>
                  <a:p>
                    <a:endParaRPr lang="en-US"/>
                  </a:p>
                </p:txBody>
              </p:sp>
              <p:sp>
                <p:nvSpPr>
                  <p:cNvPr id="34917" name="Line 143"/>
                  <p:cNvSpPr>
                    <a:spLocks noChangeShapeType="1"/>
                  </p:cNvSpPr>
                  <p:nvPr/>
                </p:nvSpPr>
                <p:spPr bwMode="auto">
                  <a:xfrm flipV="1">
                    <a:off x="2891" y="1893"/>
                    <a:ext cx="1" cy="109"/>
                  </a:xfrm>
                  <a:prstGeom prst="line">
                    <a:avLst/>
                  </a:prstGeom>
                  <a:noFill/>
                  <a:ln w="12700">
                    <a:solidFill>
                      <a:srgbClr val="E00000"/>
                    </a:solidFill>
                    <a:round/>
                    <a:headEnd/>
                    <a:tailEnd/>
                  </a:ln>
                </p:spPr>
                <p:txBody>
                  <a:bodyPr/>
                  <a:lstStyle/>
                  <a:p>
                    <a:endParaRPr lang="en-US"/>
                  </a:p>
                </p:txBody>
              </p:sp>
              <p:sp>
                <p:nvSpPr>
                  <p:cNvPr id="34918" name="Line 144"/>
                  <p:cNvSpPr>
                    <a:spLocks noChangeShapeType="1"/>
                  </p:cNvSpPr>
                  <p:nvPr/>
                </p:nvSpPr>
                <p:spPr bwMode="auto">
                  <a:xfrm flipV="1">
                    <a:off x="2914" y="1893"/>
                    <a:ext cx="1" cy="109"/>
                  </a:xfrm>
                  <a:prstGeom prst="line">
                    <a:avLst/>
                  </a:prstGeom>
                  <a:noFill/>
                  <a:ln w="12700">
                    <a:solidFill>
                      <a:srgbClr val="E00000"/>
                    </a:solidFill>
                    <a:round/>
                    <a:headEnd/>
                    <a:tailEnd/>
                  </a:ln>
                </p:spPr>
                <p:txBody>
                  <a:bodyPr/>
                  <a:lstStyle/>
                  <a:p>
                    <a:endParaRPr lang="en-US"/>
                  </a:p>
                </p:txBody>
              </p:sp>
              <p:sp>
                <p:nvSpPr>
                  <p:cNvPr id="34919" name="Line 145"/>
                  <p:cNvSpPr>
                    <a:spLocks noChangeShapeType="1"/>
                  </p:cNvSpPr>
                  <p:nvPr/>
                </p:nvSpPr>
                <p:spPr bwMode="auto">
                  <a:xfrm flipV="1">
                    <a:off x="2958" y="1880"/>
                    <a:ext cx="1" cy="112"/>
                  </a:xfrm>
                  <a:prstGeom prst="line">
                    <a:avLst/>
                  </a:prstGeom>
                  <a:noFill/>
                  <a:ln w="12700">
                    <a:solidFill>
                      <a:srgbClr val="E00000"/>
                    </a:solidFill>
                    <a:round/>
                    <a:headEnd/>
                    <a:tailEnd/>
                  </a:ln>
                </p:spPr>
                <p:txBody>
                  <a:bodyPr/>
                  <a:lstStyle/>
                  <a:p>
                    <a:endParaRPr lang="en-US"/>
                  </a:p>
                </p:txBody>
              </p:sp>
              <p:sp>
                <p:nvSpPr>
                  <p:cNvPr id="34920" name="Line 146"/>
                  <p:cNvSpPr>
                    <a:spLocks noChangeShapeType="1"/>
                  </p:cNvSpPr>
                  <p:nvPr/>
                </p:nvSpPr>
                <p:spPr bwMode="auto">
                  <a:xfrm flipV="1">
                    <a:off x="2979" y="1873"/>
                    <a:ext cx="1" cy="119"/>
                  </a:xfrm>
                  <a:prstGeom prst="line">
                    <a:avLst/>
                  </a:prstGeom>
                  <a:noFill/>
                  <a:ln w="12700">
                    <a:solidFill>
                      <a:srgbClr val="E00000"/>
                    </a:solidFill>
                    <a:round/>
                    <a:headEnd/>
                    <a:tailEnd/>
                  </a:ln>
                </p:spPr>
                <p:txBody>
                  <a:bodyPr/>
                  <a:lstStyle/>
                  <a:p>
                    <a:endParaRPr lang="en-US"/>
                  </a:p>
                </p:txBody>
              </p:sp>
              <p:sp>
                <p:nvSpPr>
                  <p:cNvPr id="34921" name="Line 147"/>
                  <p:cNvSpPr>
                    <a:spLocks noChangeShapeType="1"/>
                  </p:cNvSpPr>
                  <p:nvPr/>
                </p:nvSpPr>
                <p:spPr bwMode="auto">
                  <a:xfrm>
                    <a:off x="3020" y="1856"/>
                    <a:ext cx="1" cy="130"/>
                  </a:xfrm>
                  <a:prstGeom prst="line">
                    <a:avLst/>
                  </a:prstGeom>
                  <a:noFill/>
                  <a:ln w="12700">
                    <a:solidFill>
                      <a:srgbClr val="E00000"/>
                    </a:solidFill>
                    <a:round/>
                    <a:headEnd/>
                    <a:tailEnd/>
                  </a:ln>
                </p:spPr>
                <p:txBody>
                  <a:bodyPr/>
                  <a:lstStyle/>
                  <a:p>
                    <a:endParaRPr lang="en-US"/>
                  </a:p>
                </p:txBody>
              </p:sp>
              <p:sp>
                <p:nvSpPr>
                  <p:cNvPr id="34922" name="Line 148"/>
                  <p:cNvSpPr>
                    <a:spLocks noChangeShapeType="1"/>
                  </p:cNvSpPr>
                  <p:nvPr/>
                </p:nvSpPr>
                <p:spPr bwMode="auto">
                  <a:xfrm flipV="1">
                    <a:off x="3040" y="1846"/>
                    <a:ext cx="1" cy="137"/>
                  </a:xfrm>
                  <a:prstGeom prst="line">
                    <a:avLst/>
                  </a:prstGeom>
                  <a:noFill/>
                  <a:ln w="12700">
                    <a:solidFill>
                      <a:srgbClr val="E00000"/>
                    </a:solidFill>
                    <a:round/>
                    <a:headEnd/>
                    <a:tailEnd/>
                  </a:ln>
                </p:spPr>
                <p:txBody>
                  <a:bodyPr/>
                  <a:lstStyle/>
                  <a:p>
                    <a:endParaRPr lang="en-US"/>
                  </a:p>
                </p:txBody>
              </p:sp>
              <p:sp>
                <p:nvSpPr>
                  <p:cNvPr id="34923" name="Line 149"/>
                  <p:cNvSpPr>
                    <a:spLocks noChangeShapeType="1"/>
                  </p:cNvSpPr>
                  <p:nvPr/>
                </p:nvSpPr>
                <p:spPr bwMode="auto">
                  <a:xfrm flipV="1">
                    <a:off x="3061" y="1830"/>
                    <a:ext cx="1" cy="153"/>
                  </a:xfrm>
                  <a:prstGeom prst="line">
                    <a:avLst/>
                  </a:prstGeom>
                  <a:noFill/>
                  <a:ln w="12700">
                    <a:solidFill>
                      <a:srgbClr val="E00000"/>
                    </a:solidFill>
                    <a:round/>
                    <a:headEnd/>
                    <a:tailEnd/>
                  </a:ln>
                </p:spPr>
                <p:txBody>
                  <a:bodyPr/>
                  <a:lstStyle/>
                  <a:p>
                    <a:endParaRPr lang="en-US"/>
                  </a:p>
                </p:txBody>
              </p:sp>
              <p:sp>
                <p:nvSpPr>
                  <p:cNvPr id="34924" name="Line 150"/>
                  <p:cNvSpPr>
                    <a:spLocks noChangeShapeType="1"/>
                  </p:cNvSpPr>
                  <p:nvPr/>
                </p:nvSpPr>
                <p:spPr bwMode="auto">
                  <a:xfrm flipV="1">
                    <a:off x="3096" y="1807"/>
                    <a:ext cx="1" cy="170"/>
                  </a:xfrm>
                  <a:prstGeom prst="line">
                    <a:avLst/>
                  </a:prstGeom>
                  <a:noFill/>
                  <a:ln w="12700">
                    <a:solidFill>
                      <a:srgbClr val="E00000"/>
                    </a:solidFill>
                    <a:round/>
                    <a:headEnd/>
                    <a:tailEnd/>
                  </a:ln>
                </p:spPr>
                <p:txBody>
                  <a:bodyPr/>
                  <a:lstStyle/>
                  <a:p>
                    <a:endParaRPr lang="en-US"/>
                  </a:p>
                </p:txBody>
              </p:sp>
              <p:sp>
                <p:nvSpPr>
                  <p:cNvPr id="34925" name="Line 151"/>
                  <p:cNvSpPr>
                    <a:spLocks noChangeShapeType="1"/>
                  </p:cNvSpPr>
                  <p:nvPr/>
                </p:nvSpPr>
                <p:spPr bwMode="auto">
                  <a:xfrm flipV="1">
                    <a:off x="3117" y="1791"/>
                    <a:ext cx="1" cy="185"/>
                  </a:xfrm>
                  <a:prstGeom prst="line">
                    <a:avLst/>
                  </a:prstGeom>
                  <a:noFill/>
                  <a:ln w="12700">
                    <a:solidFill>
                      <a:srgbClr val="E00000"/>
                    </a:solidFill>
                    <a:round/>
                    <a:headEnd/>
                    <a:tailEnd/>
                  </a:ln>
                </p:spPr>
                <p:txBody>
                  <a:bodyPr/>
                  <a:lstStyle/>
                  <a:p>
                    <a:endParaRPr lang="en-US"/>
                  </a:p>
                </p:txBody>
              </p:sp>
              <p:sp>
                <p:nvSpPr>
                  <p:cNvPr id="34926" name="Line 152"/>
                  <p:cNvSpPr>
                    <a:spLocks noChangeShapeType="1"/>
                  </p:cNvSpPr>
                  <p:nvPr/>
                </p:nvSpPr>
                <p:spPr bwMode="auto">
                  <a:xfrm flipV="1">
                    <a:off x="3134" y="1774"/>
                    <a:ext cx="1" cy="202"/>
                  </a:xfrm>
                  <a:prstGeom prst="line">
                    <a:avLst/>
                  </a:prstGeom>
                  <a:noFill/>
                  <a:ln w="12700">
                    <a:solidFill>
                      <a:srgbClr val="E00000"/>
                    </a:solidFill>
                    <a:round/>
                    <a:headEnd/>
                    <a:tailEnd/>
                  </a:ln>
                </p:spPr>
                <p:txBody>
                  <a:bodyPr/>
                  <a:lstStyle/>
                  <a:p>
                    <a:endParaRPr lang="en-US"/>
                  </a:p>
                </p:txBody>
              </p:sp>
              <p:sp>
                <p:nvSpPr>
                  <p:cNvPr id="34927" name="Line 153"/>
                  <p:cNvSpPr>
                    <a:spLocks noChangeShapeType="1"/>
                  </p:cNvSpPr>
                  <p:nvPr/>
                </p:nvSpPr>
                <p:spPr bwMode="auto">
                  <a:xfrm>
                    <a:off x="3155" y="1744"/>
                    <a:ext cx="1" cy="232"/>
                  </a:xfrm>
                  <a:prstGeom prst="line">
                    <a:avLst/>
                  </a:prstGeom>
                  <a:noFill/>
                  <a:ln w="12700">
                    <a:solidFill>
                      <a:srgbClr val="E00000"/>
                    </a:solidFill>
                    <a:round/>
                    <a:headEnd/>
                    <a:tailEnd/>
                  </a:ln>
                </p:spPr>
                <p:txBody>
                  <a:bodyPr/>
                  <a:lstStyle/>
                  <a:p>
                    <a:endParaRPr lang="en-US"/>
                  </a:p>
                </p:txBody>
              </p:sp>
              <p:sp>
                <p:nvSpPr>
                  <p:cNvPr id="34928" name="Line 154"/>
                  <p:cNvSpPr>
                    <a:spLocks noChangeShapeType="1"/>
                  </p:cNvSpPr>
                  <p:nvPr/>
                </p:nvSpPr>
                <p:spPr bwMode="auto">
                  <a:xfrm>
                    <a:off x="3172" y="1719"/>
                    <a:ext cx="1" cy="257"/>
                  </a:xfrm>
                  <a:prstGeom prst="line">
                    <a:avLst/>
                  </a:prstGeom>
                  <a:noFill/>
                  <a:ln w="12700">
                    <a:solidFill>
                      <a:srgbClr val="E00000"/>
                    </a:solidFill>
                    <a:round/>
                    <a:headEnd/>
                    <a:tailEnd/>
                  </a:ln>
                </p:spPr>
                <p:txBody>
                  <a:bodyPr/>
                  <a:lstStyle/>
                  <a:p>
                    <a:endParaRPr lang="en-US"/>
                  </a:p>
                </p:txBody>
              </p:sp>
              <p:sp>
                <p:nvSpPr>
                  <p:cNvPr id="34929" name="Line 155"/>
                  <p:cNvSpPr>
                    <a:spLocks noChangeShapeType="1"/>
                  </p:cNvSpPr>
                  <p:nvPr/>
                </p:nvSpPr>
                <p:spPr bwMode="auto">
                  <a:xfrm flipV="1">
                    <a:off x="3190" y="1678"/>
                    <a:ext cx="1" cy="295"/>
                  </a:xfrm>
                  <a:prstGeom prst="line">
                    <a:avLst/>
                  </a:prstGeom>
                  <a:noFill/>
                  <a:ln w="12700">
                    <a:solidFill>
                      <a:srgbClr val="E00000"/>
                    </a:solidFill>
                    <a:round/>
                    <a:headEnd/>
                    <a:tailEnd/>
                  </a:ln>
                </p:spPr>
                <p:txBody>
                  <a:bodyPr/>
                  <a:lstStyle/>
                  <a:p>
                    <a:endParaRPr lang="en-US"/>
                  </a:p>
                </p:txBody>
              </p:sp>
            </p:grpSp>
            <p:sp>
              <p:nvSpPr>
                <p:cNvPr id="34896" name="Freeform 156"/>
                <p:cNvSpPr>
                  <a:spLocks/>
                </p:cNvSpPr>
                <p:nvPr/>
              </p:nvSpPr>
              <p:spPr bwMode="auto">
                <a:xfrm>
                  <a:off x="2423" y="1565"/>
                  <a:ext cx="788" cy="332"/>
                </a:xfrm>
                <a:custGeom>
                  <a:avLst/>
                  <a:gdLst>
                    <a:gd name="T0" fmla="*/ 0 w 1577"/>
                    <a:gd name="T1" fmla="*/ 111 h 332"/>
                    <a:gd name="T2" fmla="*/ 0 w 1577"/>
                    <a:gd name="T3" fmla="*/ 148 h 332"/>
                    <a:gd name="T4" fmla="*/ 0 w 1577"/>
                    <a:gd name="T5" fmla="*/ 166 h 332"/>
                    <a:gd name="T6" fmla="*/ 0 w 1577"/>
                    <a:gd name="T7" fmla="*/ 180 h 332"/>
                    <a:gd name="T8" fmla="*/ 0 w 1577"/>
                    <a:gd name="T9" fmla="*/ 207 h 332"/>
                    <a:gd name="T10" fmla="*/ 0 w 1577"/>
                    <a:gd name="T11" fmla="*/ 226 h 332"/>
                    <a:gd name="T12" fmla="*/ 0 w 1577"/>
                    <a:gd name="T13" fmla="*/ 239 h 332"/>
                    <a:gd name="T14" fmla="*/ 0 w 1577"/>
                    <a:gd name="T15" fmla="*/ 251 h 332"/>
                    <a:gd name="T16" fmla="*/ 0 w 1577"/>
                    <a:gd name="T17" fmla="*/ 264 h 332"/>
                    <a:gd name="T18" fmla="*/ 0 w 1577"/>
                    <a:gd name="T19" fmla="*/ 276 h 332"/>
                    <a:gd name="T20" fmla="*/ 0 w 1577"/>
                    <a:gd name="T21" fmla="*/ 289 h 332"/>
                    <a:gd name="T22" fmla="*/ 0 w 1577"/>
                    <a:gd name="T23" fmla="*/ 298 h 332"/>
                    <a:gd name="T24" fmla="*/ 0 w 1577"/>
                    <a:gd name="T25" fmla="*/ 308 h 332"/>
                    <a:gd name="T26" fmla="*/ 0 w 1577"/>
                    <a:gd name="T27" fmla="*/ 316 h 332"/>
                    <a:gd name="T28" fmla="*/ 0 w 1577"/>
                    <a:gd name="T29" fmla="*/ 323 h 332"/>
                    <a:gd name="T30" fmla="*/ 0 w 1577"/>
                    <a:gd name="T31" fmla="*/ 327 h 332"/>
                    <a:gd name="T32" fmla="*/ 0 w 1577"/>
                    <a:gd name="T33" fmla="*/ 329 h 332"/>
                    <a:gd name="T34" fmla="*/ 0 w 1577"/>
                    <a:gd name="T35" fmla="*/ 332 h 332"/>
                    <a:gd name="T36" fmla="*/ 0 w 1577"/>
                    <a:gd name="T37" fmla="*/ 332 h 332"/>
                    <a:gd name="T38" fmla="*/ 0 w 1577"/>
                    <a:gd name="T39" fmla="*/ 332 h 332"/>
                    <a:gd name="T40" fmla="*/ 0 w 1577"/>
                    <a:gd name="T41" fmla="*/ 330 h 332"/>
                    <a:gd name="T42" fmla="*/ 0 w 1577"/>
                    <a:gd name="T43" fmla="*/ 326 h 332"/>
                    <a:gd name="T44" fmla="*/ 0 w 1577"/>
                    <a:gd name="T45" fmla="*/ 323 h 332"/>
                    <a:gd name="T46" fmla="*/ 0 w 1577"/>
                    <a:gd name="T47" fmla="*/ 316 h 332"/>
                    <a:gd name="T48" fmla="*/ 0 w 1577"/>
                    <a:gd name="T49" fmla="*/ 311 h 332"/>
                    <a:gd name="T50" fmla="*/ 0 w 1577"/>
                    <a:gd name="T51" fmla="*/ 304 h 332"/>
                    <a:gd name="T52" fmla="*/ 0 w 1577"/>
                    <a:gd name="T53" fmla="*/ 296 h 332"/>
                    <a:gd name="T54" fmla="*/ 0 w 1577"/>
                    <a:gd name="T55" fmla="*/ 286 h 332"/>
                    <a:gd name="T56" fmla="*/ 0 w 1577"/>
                    <a:gd name="T57" fmla="*/ 274 h 332"/>
                    <a:gd name="T58" fmla="*/ 0 w 1577"/>
                    <a:gd name="T59" fmla="*/ 261 h 332"/>
                    <a:gd name="T60" fmla="*/ 0 w 1577"/>
                    <a:gd name="T61" fmla="*/ 248 h 332"/>
                    <a:gd name="T62" fmla="*/ 0 w 1577"/>
                    <a:gd name="T63" fmla="*/ 236 h 332"/>
                    <a:gd name="T64" fmla="*/ 0 w 1577"/>
                    <a:gd name="T65" fmla="*/ 219 h 332"/>
                    <a:gd name="T66" fmla="*/ 0 w 1577"/>
                    <a:gd name="T67" fmla="*/ 202 h 332"/>
                    <a:gd name="T68" fmla="*/ 0 w 1577"/>
                    <a:gd name="T69" fmla="*/ 182 h 332"/>
                    <a:gd name="T70" fmla="*/ 0 w 1577"/>
                    <a:gd name="T71" fmla="*/ 161 h 332"/>
                    <a:gd name="T72" fmla="*/ 0 w 1577"/>
                    <a:gd name="T73" fmla="*/ 140 h 332"/>
                    <a:gd name="T74" fmla="*/ 0 w 1577"/>
                    <a:gd name="T75" fmla="*/ 119 h 332"/>
                    <a:gd name="T76" fmla="*/ 0 w 1577"/>
                    <a:gd name="T77" fmla="*/ 93 h 332"/>
                    <a:gd name="T78" fmla="*/ 0 w 1577"/>
                    <a:gd name="T79" fmla="*/ 75 h 332"/>
                    <a:gd name="T80" fmla="*/ 0 w 1577"/>
                    <a:gd name="T81" fmla="*/ 53 h 332"/>
                    <a:gd name="T82" fmla="*/ 0 w 1577"/>
                    <a:gd name="T83" fmla="*/ 28 h 332"/>
                    <a:gd name="T84" fmla="*/ 0 w 1577"/>
                    <a:gd name="T85" fmla="*/ 0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7"/>
                    <a:gd name="T130" fmla="*/ 0 h 332"/>
                    <a:gd name="T131" fmla="*/ 1577 w 1577"/>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7" h="332">
                      <a:moveTo>
                        <a:pt x="0" y="111"/>
                      </a:moveTo>
                      <a:lnTo>
                        <a:pt x="39" y="148"/>
                      </a:lnTo>
                      <a:lnTo>
                        <a:pt x="64" y="166"/>
                      </a:lnTo>
                      <a:lnTo>
                        <a:pt x="87" y="180"/>
                      </a:lnTo>
                      <a:lnTo>
                        <a:pt x="127" y="207"/>
                      </a:lnTo>
                      <a:lnTo>
                        <a:pt x="169" y="226"/>
                      </a:lnTo>
                      <a:lnTo>
                        <a:pt x="202" y="239"/>
                      </a:lnTo>
                      <a:lnTo>
                        <a:pt x="232" y="251"/>
                      </a:lnTo>
                      <a:lnTo>
                        <a:pt x="271" y="264"/>
                      </a:lnTo>
                      <a:lnTo>
                        <a:pt x="319" y="276"/>
                      </a:lnTo>
                      <a:lnTo>
                        <a:pt x="370" y="289"/>
                      </a:lnTo>
                      <a:lnTo>
                        <a:pt x="407" y="298"/>
                      </a:lnTo>
                      <a:lnTo>
                        <a:pt x="459" y="308"/>
                      </a:lnTo>
                      <a:lnTo>
                        <a:pt x="516" y="316"/>
                      </a:lnTo>
                      <a:lnTo>
                        <a:pt x="568" y="323"/>
                      </a:lnTo>
                      <a:lnTo>
                        <a:pt x="633" y="327"/>
                      </a:lnTo>
                      <a:lnTo>
                        <a:pt x="671" y="329"/>
                      </a:lnTo>
                      <a:lnTo>
                        <a:pt x="737" y="332"/>
                      </a:lnTo>
                      <a:lnTo>
                        <a:pt x="777" y="332"/>
                      </a:lnTo>
                      <a:lnTo>
                        <a:pt x="838" y="332"/>
                      </a:lnTo>
                      <a:lnTo>
                        <a:pt x="880" y="330"/>
                      </a:lnTo>
                      <a:lnTo>
                        <a:pt x="942" y="326"/>
                      </a:lnTo>
                      <a:lnTo>
                        <a:pt x="988" y="323"/>
                      </a:lnTo>
                      <a:lnTo>
                        <a:pt x="1036" y="316"/>
                      </a:lnTo>
                      <a:lnTo>
                        <a:pt x="1074" y="311"/>
                      </a:lnTo>
                      <a:lnTo>
                        <a:pt x="1114" y="304"/>
                      </a:lnTo>
                      <a:lnTo>
                        <a:pt x="1157" y="296"/>
                      </a:lnTo>
                      <a:lnTo>
                        <a:pt x="1201" y="286"/>
                      </a:lnTo>
                      <a:lnTo>
                        <a:pt x="1239" y="274"/>
                      </a:lnTo>
                      <a:lnTo>
                        <a:pt x="1283" y="261"/>
                      </a:lnTo>
                      <a:lnTo>
                        <a:pt x="1321" y="248"/>
                      </a:lnTo>
                      <a:lnTo>
                        <a:pt x="1350" y="236"/>
                      </a:lnTo>
                      <a:lnTo>
                        <a:pt x="1389" y="219"/>
                      </a:lnTo>
                      <a:lnTo>
                        <a:pt x="1423" y="202"/>
                      </a:lnTo>
                      <a:lnTo>
                        <a:pt x="1461" y="182"/>
                      </a:lnTo>
                      <a:lnTo>
                        <a:pt x="1484" y="161"/>
                      </a:lnTo>
                      <a:lnTo>
                        <a:pt x="1511" y="140"/>
                      </a:lnTo>
                      <a:lnTo>
                        <a:pt x="1532" y="119"/>
                      </a:lnTo>
                      <a:lnTo>
                        <a:pt x="1554" y="93"/>
                      </a:lnTo>
                      <a:lnTo>
                        <a:pt x="1565" y="75"/>
                      </a:lnTo>
                      <a:lnTo>
                        <a:pt x="1573" y="53"/>
                      </a:lnTo>
                      <a:lnTo>
                        <a:pt x="1577" y="28"/>
                      </a:lnTo>
                      <a:lnTo>
                        <a:pt x="1577" y="0"/>
                      </a:lnTo>
                    </a:path>
                  </a:pathLst>
                </a:custGeom>
                <a:noFill/>
                <a:ln w="12700">
                  <a:solidFill>
                    <a:srgbClr val="E00000"/>
                  </a:solidFill>
                  <a:round/>
                  <a:headEnd/>
                  <a:tailEnd/>
                </a:ln>
              </p:spPr>
              <p:txBody>
                <a:bodyPr/>
                <a:lstStyle/>
                <a:p>
                  <a:endParaRPr lang="en-US"/>
                </a:p>
              </p:txBody>
            </p:sp>
          </p:grpSp>
          <p:sp>
            <p:nvSpPr>
              <p:cNvPr id="34840" name="Freeform 157"/>
              <p:cNvSpPr>
                <a:spLocks/>
              </p:cNvSpPr>
              <p:nvPr/>
            </p:nvSpPr>
            <p:spPr bwMode="auto">
              <a:xfrm rot="-333179">
                <a:off x="1479" y="2071"/>
                <a:ext cx="1929" cy="292"/>
              </a:xfrm>
              <a:custGeom>
                <a:avLst/>
                <a:gdLst>
                  <a:gd name="T0" fmla="*/ 1 w 2955"/>
                  <a:gd name="T1" fmla="*/ 1 h 526"/>
                  <a:gd name="T2" fmla="*/ 1 w 2955"/>
                  <a:gd name="T3" fmla="*/ 1 h 526"/>
                  <a:gd name="T4" fmla="*/ 1 w 2955"/>
                  <a:gd name="T5" fmla="*/ 1 h 526"/>
                  <a:gd name="T6" fmla="*/ 1 w 2955"/>
                  <a:gd name="T7" fmla="*/ 1 h 526"/>
                  <a:gd name="T8" fmla="*/ 1 w 2955"/>
                  <a:gd name="T9" fmla="*/ 1 h 526"/>
                  <a:gd name="T10" fmla="*/ 1 w 2955"/>
                  <a:gd name="T11" fmla="*/ 1 h 526"/>
                  <a:gd name="T12" fmla="*/ 1 w 2955"/>
                  <a:gd name="T13" fmla="*/ 1 h 526"/>
                  <a:gd name="T14" fmla="*/ 1 w 2955"/>
                  <a:gd name="T15" fmla="*/ 1 h 526"/>
                  <a:gd name="T16" fmla="*/ 1 w 2955"/>
                  <a:gd name="T17" fmla="*/ 1 h 526"/>
                  <a:gd name="T18" fmla="*/ 1 w 2955"/>
                  <a:gd name="T19" fmla="*/ 1 h 526"/>
                  <a:gd name="T20" fmla="*/ 1 w 2955"/>
                  <a:gd name="T21" fmla="*/ 1 h 526"/>
                  <a:gd name="T22" fmla="*/ 1 w 2955"/>
                  <a:gd name="T23" fmla="*/ 1 h 526"/>
                  <a:gd name="T24" fmla="*/ 1 w 2955"/>
                  <a:gd name="T25" fmla="*/ 1 h 526"/>
                  <a:gd name="T26" fmla="*/ 1 w 2955"/>
                  <a:gd name="T27" fmla="*/ 1 h 526"/>
                  <a:gd name="T28" fmla="*/ 1 w 2955"/>
                  <a:gd name="T29" fmla="*/ 1 h 526"/>
                  <a:gd name="T30" fmla="*/ 1 w 2955"/>
                  <a:gd name="T31" fmla="*/ 1 h 526"/>
                  <a:gd name="T32" fmla="*/ 1 w 2955"/>
                  <a:gd name="T33" fmla="*/ 1 h 526"/>
                  <a:gd name="T34" fmla="*/ 1 w 2955"/>
                  <a:gd name="T35" fmla="*/ 1 h 526"/>
                  <a:gd name="T36" fmla="*/ 1 w 2955"/>
                  <a:gd name="T37" fmla="*/ 1 h 526"/>
                  <a:gd name="T38" fmla="*/ 1 w 2955"/>
                  <a:gd name="T39" fmla="*/ 1 h 526"/>
                  <a:gd name="T40" fmla="*/ 1 w 2955"/>
                  <a:gd name="T41" fmla="*/ 1 h 526"/>
                  <a:gd name="T42" fmla="*/ 1 w 2955"/>
                  <a:gd name="T43" fmla="*/ 1 h 526"/>
                  <a:gd name="T44" fmla="*/ 1 w 2955"/>
                  <a:gd name="T45" fmla="*/ 1 h 526"/>
                  <a:gd name="T46" fmla="*/ 1 w 2955"/>
                  <a:gd name="T47" fmla="*/ 1 h 526"/>
                  <a:gd name="T48" fmla="*/ 1 w 2955"/>
                  <a:gd name="T49" fmla="*/ 1 h 526"/>
                  <a:gd name="T50" fmla="*/ 1 w 2955"/>
                  <a:gd name="T51" fmla="*/ 1 h 526"/>
                  <a:gd name="T52" fmla="*/ 1 w 2955"/>
                  <a:gd name="T53" fmla="*/ 1 h 526"/>
                  <a:gd name="T54" fmla="*/ 1 w 2955"/>
                  <a:gd name="T55" fmla="*/ 1 h 526"/>
                  <a:gd name="T56" fmla="*/ 1 w 2955"/>
                  <a:gd name="T57" fmla="*/ 1 h 526"/>
                  <a:gd name="T58" fmla="*/ 1 w 2955"/>
                  <a:gd name="T59" fmla="*/ 1 h 526"/>
                  <a:gd name="T60" fmla="*/ 1 w 2955"/>
                  <a:gd name="T61" fmla="*/ 1 h 526"/>
                  <a:gd name="T62" fmla="*/ 1 w 2955"/>
                  <a:gd name="T63" fmla="*/ 1 h 526"/>
                  <a:gd name="T64" fmla="*/ 1 w 2955"/>
                  <a:gd name="T65" fmla="*/ 1 h 526"/>
                  <a:gd name="T66" fmla="*/ 0 w 2955"/>
                  <a:gd name="T67" fmla="*/ 1 h 5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5"/>
                  <a:gd name="T103" fmla="*/ 0 h 526"/>
                  <a:gd name="T104" fmla="*/ 2955 w 2955"/>
                  <a:gd name="T105" fmla="*/ 526 h 5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5" h="526">
                    <a:moveTo>
                      <a:pt x="0" y="286"/>
                    </a:moveTo>
                    <a:lnTo>
                      <a:pt x="102" y="237"/>
                    </a:lnTo>
                    <a:lnTo>
                      <a:pt x="169" y="208"/>
                    </a:lnTo>
                    <a:lnTo>
                      <a:pt x="230" y="186"/>
                    </a:lnTo>
                    <a:lnTo>
                      <a:pt x="292" y="166"/>
                    </a:lnTo>
                    <a:lnTo>
                      <a:pt x="351" y="149"/>
                    </a:lnTo>
                    <a:lnTo>
                      <a:pt x="422" y="132"/>
                    </a:lnTo>
                    <a:lnTo>
                      <a:pt x="489" y="119"/>
                    </a:lnTo>
                    <a:lnTo>
                      <a:pt x="547" y="108"/>
                    </a:lnTo>
                    <a:lnTo>
                      <a:pt x="577" y="104"/>
                    </a:lnTo>
                    <a:lnTo>
                      <a:pt x="622" y="97"/>
                    </a:lnTo>
                    <a:lnTo>
                      <a:pt x="671" y="92"/>
                    </a:lnTo>
                    <a:lnTo>
                      <a:pt x="735" y="84"/>
                    </a:lnTo>
                    <a:lnTo>
                      <a:pt x="798" y="78"/>
                    </a:lnTo>
                    <a:lnTo>
                      <a:pt x="854" y="71"/>
                    </a:lnTo>
                    <a:lnTo>
                      <a:pt x="938" y="64"/>
                    </a:lnTo>
                    <a:lnTo>
                      <a:pt x="995" y="58"/>
                    </a:lnTo>
                    <a:lnTo>
                      <a:pt x="1045" y="53"/>
                    </a:lnTo>
                    <a:lnTo>
                      <a:pt x="1093" y="50"/>
                    </a:lnTo>
                    <a:lnTo>
                      <a:pt x="1187" y="45"/>
                    </a:lnTo>
                    <a:lnTo>
                      <a:pt x="1281" y="40"/>
                    </a:lnTo>
                    <a:lnTo>
                      <a:pt x="1325" y="39"/>
                    </a:lnTo>
                    <a:lnTo>
                      <a:pt x="1387" y="33"/>
                    </a:lnTo>
                    <a:lnTo>
                      <a:pt x="1463" y="30"/>
                    </a:lnTo>
                    <a:lnTo>
                      <a:pt x="1555" y="27"/>
                    </a:lnTo>
                    <a:lnTo>
                      <a:pt x="1645" y="23"/>
                    </a:lnTo>
                    <a:lnTo>
                      <a:pt x="1766" y="18"/>
                    </a:lnTo>
                    <a:lnTo>
                      <a:pt x="1968" y="9"/>
                    </a:lnTo>
                    <a:lnTo>
                      <a:pt x="2125" y="6"/>
                    </a:lnTo>
                    <a:lnTo>
                      <a:pt x="2343" y="1"/>
                    </a:lnTo>
                    <a:lnTo>
                      <a:pt x="2495" y="0"/>
                    </a:lnTo>
                    <a:lnTo>
                      <a:pt x="2656" y="1"/>
                    </a:lnTo>
                    <a:lnTo>
                      <a:pt x="2828" y="5"/>
                    </a:lnTo>
                    <a:lnTo>
                      <a:pt x="2955" y="15"/>
                    </a:lnTo>
                    <a:lnTo>
                      <a:pt x="2907" y="41"/>
                    </a:lnTo>
                    <a:lnTo>
                      <a:pt x="2823" y="39"/>
                    </a:lnTo>
                    <a:lnTo>
                      <a:pt x="2719" y="41"/>
                    </a:lnTo>
                    <a:lnTo>
                      <a:pt x="2570" y="45"/>
                    </a:lnTo>
                    <a:lnTo>
                      <a:pt x="2445" y="50"/>
                    </a:lnTo>
                    <a:lnTo>
                      <a:pt x="2290" y="53"/>
                    </a:lnTo>
                    <a:lnTo>
                      <a:pt x="2123" y="58"/>
                    </a:lnTo>
                    <a:lnTo>
                      <a:pt x="1948" y="65"/>
                    </a:lnTo>
                    <a:lnTo>
                      <a:pt x="1747" y="75"/>
                    </a:lnTo>
                    <a:lnTo>
                      <a:pt x="1634" y="81"/>
                    </a:lnTo>
                    <a:lnTo>
                      <a:pt x="1540" y="89"/>
                    </a:lnTo>
                    <a:lnTo>
                      <a:pt x="1440" y="95"/>
                    </a:lnTo>
                    <a:lnTo>
                      <a:pt x="1364" y="102"/>
                    </a:lnTo>
                    <a:lnTo>
                      <a:pt x="1291" y="108"/>
                    </a:lnTo>
                    <a:lnTo>
                      <a:pt x="1229" y="117"/>
                    </a:lnTo>
                    <a:lnTo>
                      <a:pt x="1158" y="125"/>
                    </a:lnTo>
                    <a:lnTo>
                      <a:pt x="1087" y="137"/>
                    </a:lnTo>
                    <a:lnTo>
                      <a:pt x="1022" y="146"/>
                    </a:lnTo>
                    <a:lnTo>
                      <a:pt x="972" y="155"/>
                    </a:lnTo>
                    <a:lnTo>
                      <a:pt x="923" y="165"/>
                    </a:lnTo>
                    <a:lnTo>
                      <a:pt x="894" y="171"/>
                    </a:lnTo>
                    <a:lnTo>
                      <a:pt x="861" y="179"/>
                    </a:lnTo>
                    <a:lnTo>
                      <a:pt x="815" y="193"/>
                    </a:lnTo>
                    <a:lnTo>
                      <a:pt x="760" y="211"/>
                    </a:lnTo>
                    <a:lnTo>
                      <a:pt x="710" y="228"/>
                    </a:lnTo>
                    <a:lnTo>
                      <a:pt x="652" y="250"/>
                    </a:lnTo>
                    <a:lnTo>
                      <a:pt x="606" y="268"/>
                    </a:lnTo>
                    <a:lnTo>
                      <a:pt x="556" y="294"/>
                    </a:lnTo>
                    <a:lnTo>
                      <a:pt x="503" y="325"/>
                    </a:lnTo>
                    <a:lnTo>
                      <a:pt x="455" y="362"/>
                    </a:lnTo>
                    <a:lnTo>
                      <a:pt x="399" y="402"/>
                    </a:lnTo>
                    <a:lnTo>
                      <a:pt x="328" y="460"/>
                    </a:lnTo>
                    <a:lnTo>
                      <a:pt x="259" y="526"/>
                    </a:lnTo>
                    <a:lnTo>
                      <a:pt x="0" y="286"/>
                    </a:lnTo>
                    <a:close/>
                  </a:path>
                </a:pathLst>
              </a:custGeom>
              <a:solidFill>
                <a:srgbClr val="808080"/>
              </a:solidFill>
              <a:ln w="12700">
                <a:solidFill>
                  <a:srgbClr val="E00000"/>
                </a:solidFill>
                <a:round/>
                <a:headEnd/>
                <a:tailEnd/>
              </a:ln>
            </p:spPr>
            <p:txBody>
              <a:bodyPr/>
              <a:lstStyle/>
              <a:p>
                <a:endParaRPr lang="en-US"/>
              </a:p>
            </p:txBody>
          </p:sp>
          <p:sp>
            <p:nvSpPr>
              <p:cNvPr id="34841" name="Freeform 158"/>
              <p:cNvSpPr>
                <a:spLocks/>
              </p:cNvSpPr>
              <p:nvPr/>
            </p:nvSpPr>
            <p:spPr bwMode="auto">
              <a:xfrm>
                <a:off x="3387" y="1622"/>
                <a:ext cx="27" cy="752"/>
              </a:xfrm>
              <a:custGeom>
                <a:avLst/>
                <a:gdLst>
                  <a:gd name="T0" fmla="*/ 0 w 46"/>
                  <a:gd name="T1" fmla="*/ 1288 h 744"/>
                  <a:gd name="T2" fmla="*/ 1 w 46"/>
                  <a:gd name="T3" fmla="*/ 1292 h 744"/>
                  <a:gd name="T4" fmla="*/ 1 w 46"/>
                  <a:gd name="T5" fmla="*/ 1296 h 744"/>
                  <a:gd name="T6" fmla="*/ 1 w 46"/>
                  <a:gd name="T7" fmla="*/ 1292 h 744"/>
                  <a:gd name="T8" fmla="*/ 1 w 46"/>
                  <a:gd name="T9" fmla="*/ 836 h 744"/>
                  <a:gd name="T10" fmla="*/ 1 w 46"/>
                  <a:gd name="T11" fmla="*/ 823 h 744"/>
                  <a:gd name="T12" fmla="*/ 1 w 46"/>
                  <a:gd name="T13" fmla="*/ 2 h 744"/>
                  <a:gd name="T14" fmla="*/ 1 w 46"/>
                  <a:gd name="T15" fmla="*/ 0 h 744"/>
                  <a:gd name="T16" fmla="*/ 1 w 46"/>
                  <a:gd name="T17" fmla="*/ 818 h 744"/>
                  <a:gd name="T18" fmla="*/ 0 w 46"/>
                  <a:gd name="T19" fmla="*/ 840 h 744"/>
                  <a:gd name="T20" fmla="*/ 0 w 46"/>
                  <a:gd name="T21" fmla="*/ 1288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744"/>
                  <a:gd name="T35" fmla="*/ 46 w 46"/>
                  <a:gd name="T36" fmla="*/ 744 h 7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744">
                    <a:moveTo>
                      <a:pt x="0" y="739"/>
                    </a:moveTo>
                    <a:lnTo>
                      <a:pt x="19" y="742"/>
                    </a:lnTo>
                    <a:lnTo>
                      <a:pt x="35" y="744"/>
                    </a:lnTo>
                    <a:lnTo>
                      <a:pt x="46" y="742"/>
                    </a:lnTo>
                    <a:lnTo>
                      <a:pt x="46" y="480"/>
                    </a:lnTo>
                    <a:lnTo>
                      <a:pt x="35" y="473"/>
                    </a:lnTo>
                    <a:lnTo>
                      <a:pt x="35" y="2"/>
                    </a:lnTo>
                    <a:lnTo>
                      <a:pt x="12" y="0"/>
                    </a:lnTo>
                    <a:lnTo>
                      <a:pt x="12" y="470"/>
                    </a:lnTo>
                    <a:lnTo>
                      <a:pt x="0" y="482"/>
                    </a:lnTo>
                    <a:lnTo>
                      <a:pt x="0" y="739"/>
                    </a:lnTo>
                    <a:close/>
                  </a:path>
                </a:pathLst>
              </a:custGeom>
              <a:solidFill>
                <a:srgbClr val="A0A0A0"/>
              </a:solidFill>
              <a:ln w="9525">
                <a:noFill/>
                <a:round/>
                <a:headEnd/>
                <a:tailEnd/>
              </a:ln>
            </p:spPr>
            <p:txBody>
              <a:bodyPr/>
              <a:lstStyle/>
              <a:p>
                <a:endParaRPr lang="en-US"/>
              </a:p>
            </p:txBody>
          </p:sp>
          <p:sp>
            <p:nvSpPr>
              <p:cNvPr id="34842" name="Freeform 159"/>
              <p:cNvSpPr>
                <a:spLocks/>
              </p:cNvSpPr>
              <p:nvPr/>
            </p:nvSpPr>
            <p:spPr bwMode="auto">
              <a:xfrm>
                <a:off x="2144" y="2491"/>
                <a:ext cx="100" cy="56"/>
              </a:xfrm>
              <a:custGeom>
                <a:avLst/>
                <a:gdLst>
                  <a:gd name="T0" fmla="*/ 1 w 164"/>
                  <a:gd name="T1" fmla="*/ 0 h 55"/>
                  <a:gd name="T2" fmla="*/ 1 w 164"/>
                  <a:gd name="T3" fmla="*/ 5 h 55"/>
                  <a:gd name="T4" fmla="*/ 1 w 164"/>
                  <a:gd name="T5" fmla="*/ 11 h 55"/>
                  <a:gd name="T6" fmla="*/ 1 w 164"/>
                  <a:gd name="T7" fmla="*/ 19 h 55"/>
                  <a:gd name="T8" fmla="*/ 1 w 164"/>
                  <a:gd name="T9" fmla="*/ 25 h 55"/>
                  <a:gd name="T10" fmla="*/ 1 w 164"/>
                  <a:gd name="T11" fmla="*/ 82 h 55"/>
                  <a:gd name="T12" fmla="*/ 0 w 164"/>
                  <a:gd name="T13" fmla="*/ 91 h 55"/>
                  <a:gd name="T14" fmla="*/ 0 w 164"/>
                  <a:gd name="T15" fmla="*/ 97 h 55"/>
                  <a:gd name="T16" fmla="*/ 1 w 164"/>
                  <a:gd name="T17" fmla="*/ 111 h 55"/>
                  <a:gd name="T18" fmla="*/ 1 w 164"/>
                  <a:gd name="T19" fmla="*/ 117 h 55"/>
                  <a:gd name="T20" fmla="*/ 1 w 164"/>
                  <a:gd name="T21" fmla="*/ 117 h 55"/>
                  <a:gd name="T22" fmla="*/ 1 w 164"/>
                  <a:gd name="T23" fmla="*/ 119 h 55"/>
                  <a:gd name="T24" fmla="*/ 1 w 164"/>
                  <a:gd name="T25" fmla="*/ 123 h 55"/>
                  <a:gd name="T26" fmla="*/ 1 w 164"/>
                  <a:gd name="T27" fmla="*/ 131 h 55"/>
                  <a:gd name="T28" fmla="*/ 1 w 164"/>
                  <a:gd name="T29" fmla="*/ 131 h 55"/>
                  <a:gd name="T30" fmla="*/ 1 w 164"/>
                  <a:gd name="T31" fmla="*/ 125 h 55"/>
                  <a:gd name="T32" fmla="*/ 1 w 164"/>
                  <a:gd name="T33" fmla="*/ 111 h 55"/>
                  <a:gd name="T34" fmla="*/ 1 w 164"/>
                  <a:gd name="T35" fmla="*/ 97 h 55"/>
                  <a:gd name="T36" fmla="*/ 1 w 164"/>
                  <a:gd name="T37" fmla="*/ 85 h 55"/>
                  <a:gd name="T38" fmla="*/ 1 w 164"/>
                  <a:gd name="T39" fmla="*/ 23 h 55"/>
                  <a:gd name="T40" fmla="*/ 1 w 164"/>
                  <a:gd name="T41" fmla="*/ 18 h 55"/>
                  <a:gd name="T42" fmla="*/ 1 w 164"/>
                  <a:gd name="T43" fmla="*/ 12 h 55"/>
                  <a:gd name="T44" fmla="*/ 1 w 164"/>
                  <a:gd name="T45" fmla="*/ 10 h 55"/>
                  <a:gd name="T46" fmla="*/ 1 w 164"/>
                  <a:gd name="T47" fmla="*/ 5 h 55"/>
                  <a:gd name="T48" fmla="*/ 1 w 164"/>
                  <a:gd name="T49" fmla="*/ 1 h 55"/>
                  <a:gd name="T50" fmla="*/ 1 w 164"/>
                  <a:gd name="T51" fmla="*/ 0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4"/>
                  <a:gd name="T79" fmla="*/ 0 h 55"/>
                  <a:gd name="T80" fmla="*/ 164 w 164"/>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4" h="55">
                    <a:moveTo>
                      <a:pt x="78" y="0"/>
                    </a:moveTo>
                    <a:lnTo>
                      <a:pt x="55" y="5"/>
                    </a:lnTo>
                    <a:lnTo>
                      <a:pt x="38" y="11"/>
                    </a:lnTo>
                    <a:lnTo>
                      <a:pt x="17" y="19"/>
                    </a:lnTo>
                    <a:lnTo>
                      <a:pt x="9" y="25"/>
                    </a:lnTo>
                    <a:lnTo>
                      <a:pt x="2" y="30"/>
                    </a:lnTo>
                    <a:lnTo>
                      <a:pt x="0" y="35"/>
                    </a:lnTo>
                    <a:lnTo>
                      <a:pt x="0" y="38"/>
                    </a:lnTo>
                    <a:lnTo>
                      <a:pt x="2" y="45"/>
                    </a:lnTo>
                    <a:lnTo>
                      <a:pt x="13" y="48"/>
                    </a:lnTo>
                    <a:lnTo>
                      <a:pt x="26" y="48"/>
                    </a:lnTo>
                    <a:lnTo>
                      <a:pt x="40" y="49"/>
                    </a:lnTo>
                    <a:lnTo>
                      <a:pt x="48" y="51"/>
                    </a:lnTo>
                    <a:lnTo>
                      <a:pt x="71" y="55"/>
                    </a:lnTo>
                    <a:lnTo>
                      <a:pt x="94" y="55"/>
                    </a:lnTo>
                    <a:lnTo>
                      <a:pt x="115" y="52"/>
                    </a:lnTo>
                    <a:lnTo>
                      <a:pt x="134" y="45"/>
                    </a:lnTo>
                    <a:lnTo>
                      <a:pt x="151" y="38"/>
                    </a:lnTo>
                    <a:lnTo>
                      <a:pt x="163" y="32"/>
                    </a:lnTo>
                    <a:lnTo>
                      <a:pt x="164" y="23"/>
                    </a:lnTo>
                    <a:lnTo>
                      <a:pt x="164" y="18"/>
                    </a:lnTo>
                    <a:lnTo>
                      <a:pt x="159" y="12"/>
                    </a:lnTo>
                    <a:lnTo>
                      <a:pt x="147" y="10"/>
                    </a:lnTo>
                    <a:lnTo>
                      <a:pt x="120" y="5"/>
                    </a:lnTo>
                    <a:lnTo>
                      <a:pt x="105" y="1"/>
                    </a:lnTo>
                    <a:lnTo>
                      <a:pt x="78" y="0"/>
                    </a:lnTo>
                    <a:close/>
                  </a:path>
                </a:pathLst>
              </a:custGeom>
              <a:solidFill>
                <a:srgbClr val="00E0E0"/>
              </a:solidFill>
              <a:ln w="12700">
                <a:solidFill>
                  <a:srgbClr val="00C0C0"/>
                </a:solidFill>
                <a:round/>
                <a:headEnd/>
                <a:tailEnd/>
              </a:ln>
            </p:spPr>
            <p:txBody>
              <a:bodyPr/>
              <a:lstStyle/>
              <a:p>
                <a:endParaRPr lang="en-US"/>
              </a:p>
            </p:txBody>
          </p:sp>
          <p:grpSp>
            <p:nvGrpSpPr>
              <p:cNvPr id="34843" name="Group 160"/>
              <p:cNvGrpSpPr>
                <a:grpSpLocks/>
              </p:cNvGrpSpPr>
              <p:nvPr/>
            </p:nvGrpSpPr>
            <p:grpSpPr bwMode="auto">
              <a:xfrm>
                <a:off x="2157" y="1766"/>
                <a:ext cx="307" cy="838"/>
                <a:chOff x="2256" y="1476"/>
                <a:chExt cx="255" cy="828"/>
              </a:xfrm>
            </p:grpSpPr>
            <p:sp>
              <p:nvSpPr>
                <p:cNvPr id="34892" name="Freeform 161"/>
                <p:cNvSpPr>
                  <a:spLocks/>
                </p:cNvSpPr>
                <p:nvPr/>
              </p:nvSpPr>
              <p:spPr bwMode="auto">
                <a:xfrm>
                  <a:off x="2256" y="1476"/>
                  <a:ext cx="43" cy="772"/>
                </a:xfrm>
                <a:custGeom>
                  <a:avLst/>
                  <a:gdLst>
                    <a:gd name="T0" fmla="*/ 0 w 86"/>
                    <a:gd name="T1" fmla="*/ 765 h 772"/>
                    <a:gd name="T2" fmla="*/ 1 w 86"/>
                    <a:gd name="T3" fmla="*/ 769 h 772"/>
                    <a:gd name="T4" fmla="*/ 1 w 86"/>
                    <a:gd name="T5" fmla="*/ 772 h 772"/>
                    <a:gd name="T6" fmla="*/ 1 w 86"/>
                    <a:gd name="T7" fmla="*/ 769 h 772"/>
                    <a:gd name="T8" fmla="*/ 1 w 86"/>
                    <a:gd name="T9" fmla="*/ 488 h 772"/>
                    <a:gd name="T10" fmla="*/ 1 w 86"/>
                    <a:gd name="T11" fmla="*/ 481 h 772"/>
                    <a:gd name="T12" fmla="*/ 1 w 86"/>
                    <a:gd name="T13" fmla="*/ 0 h 772"/>
                    <a:gd name="T14" fmla="*/ 1 w 86"/>
                    <a:gd name="T15" fmla="*/ 0 h 772"/>
                    <a:gd name="T16" fmla="*/ 1 w 86"/>
                    <a:gd name="T17" fmla="*/ 478 h 772"/>
                    <a:gd name="T18" fmla="*/ 0 w 86"/>
                    <a:gd name="T19" fmla="*/ 491 h 772"/>
                    <a:gd name="T20" fmla="*/ 0 w 86"/>
                    <a:gd name="T21" fmla="*/ 765 h 7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72"/>
                    <a:gd name="T35" fmla="*/ 86 w 86"/>
                    <a:gd name="T36" fmla="*/ 772 h 7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72">
                      <a:moveTo>
                        <a:pt x="0" y="765"/>
                      </a:moveTo>
                      <a:lnTo>
                        <a:pt x="39" y="769"/>
                      </a:lnTo>
                      <a:lnTo>
                        <a:pt x="63" y="772"/>
                      </a:lnTo>
                      <a:lnTo>
                        <a:pt x="86" y="769"/>
                      </a:lnTo>
                      <a:lnTo>
                        <a:pt x="86" y="488"/>
                      </a:lnTo>
                      <a:lnTo>
                        <a:pt x="63" y="481"/>
                      </a:lnTo>
                      <a:lnTo>
                        <a:pt x="63" y="0"/>
                      </a:lnTo>
                      <a:lnTo>
                        <a:pt x="21" y="0"/>
                      </a:lnTo>
                      <a:lnTo>
                        <a:pt x="21" y="478"/>
                      </a:lnTo>
                      <a:lnTo>
                        <a:pt x="0" y="491"/>
                      </a:lnTo>
                      <a:lnTo>
                        <a:pt x="0" y="765"/>
                      </a:lnTo>
                      <a:close/>
                    </a:path>
                  </a:pathLst>
                </a:custGeom>
                <a:solidFill>
                  <a:srgbClr val="A0A0A0"/>
                </a:solidFill>
                <a:ln w="9525">
                  <a:noFill/>
                  <a:round/>
                  <a:headEnd/>
                  <a:tailEnd/>
                </a:ln>
              </p:spPr>
              <p:txBody>
                <a:bodyPr/>
                <a:lstStyle/>
                <a:p>
                  <a:endParaRPr lang="en-US"/>
                </a:p>
              </p:txBody>
            </p:sp>
            <p:sp>
              <p:nvSpPr>
                <p:cNvPr id="34893" name="Freeform 162"/>
                <p:cNvSpPr>
                  <a:spLocks/>
                </p:cNvSpPr>
                <p:nvPr/>
              </p:nvSpPr>
              <p:spPr bwMode="auto">
                <a:xfrm>
                  <a:off x="2280" y="1476"/>
                  <a:ext cx="199" cy="184"/>
                </a:xfrm>
                <a:custGeom>
                  <a:avLst/>
                  <a:gdLst>
                    <a:gd name="T0" fmla="*/ 0 w 399"/>
                    <a:gd name="T1" fmla="*/ 0 h 184"/>
                    <a:gd name="T2" fmla="*/ 0 w 399"/>
                    <a:gd name="T3" fmla="*/ 41 h 184"/>
                    <a:gd name="T4" fmla="*/ 0 w 399"/>
                    <a:gd name="T5" fmla="*/ 184 h 184"/>
                    <a:gd name="T6" fmla="*/ 0 w 399"/>
                    <a:gd name="T7" fmla="*/ 177 h 184"/>
                    <a:gd name="T8" fmla="*/ 0 w 399"/>
                    <a:gd name="T9" fmla="*/ 141 h 184"/>
                    <a:gd name="T10" fmla="*/ 0 w 399"/>
                    <a:gd name="T11" fmla="*/ 120 h 184"/>
                    <a:gd name="T12" fmla="*/ 0 w 399"/>
                    <a:gd name="T13" fmla="*/ 99 h 184"/>
                    <a:gd name="T14" fmla="*/ 0 w 399"/>
                    <a:gd name="T15" fmla="*/ 83 h 184"/>
                    <a:gd name="T16" fmla="*/ 0 w 399"/>
                    <a:gd name="T17" fmla="*/ 63 h 184"/>
                    <a:gd name="T18" fmla="*/ 0 w 399"/>
                    <a:gd name="T19" fmla="*/ 50 h 184"/>
                    <a:gd name="T20" fmla="*/ 0 w 399"/>
                    <a:gd name="T21" fmla="*/ 44 h 184"/>
                    <a:gd name="T22" fmla="*/ 0 w 399"/>
                    <a:gd name="T23" fmla="*/ 41 h 184"/>
                    <a:gd name="T24" fmla="*/ 0 w 399"/>
                    <a:gd name="T25" fmla="*/ 41 h 184"/>
                    <a:gd name="T26" fmla="*/ 0 w 399"/>
                    <a:gd name="T27" fmla="*/ 44 h 184"/>
                    <a:gd name="T28" fmla="*/ 0 w 399"/>
                    <a:gd name="T29" fmla="*/ 53 h 184"/>
                    <a:gd name="T30" fmla="*/ 0 w 399"/>
                    <a:gd name="T31" fmla="*/ 62 h 184"/>
                    <a:gd name="T32" fmla="*/ 0 w 399"/>
                    <a:gd name="T33" fmla="*/ 75 h 184"/>
                    <a:gd name="T34" fmla="*/ 0 w 399"/>
                    <a:gd name="T35" fmla="*/ 94 h 184"/>
                    <a:gd name="T36" fmla="*/ 0 w 399"/>
                    <a:gd name="T37" fmla="*/ 118 h 184"/>
                    <a:gd name="T38" fmla="*/ 0 w 399"/>
                    <a:gd name="T39" fmla="*/ 141 h 184"/>
                    <a:gd name="T40" fmla="*/ 0 w 399"/>
                    <a:gd name="T41" fmla="*/ 137 h 184"/>
                    <a:gd name="T42" fmla="*/ 0 w 399"/>
                    <a:gd name="T43" fmla="*/ 0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9"/>
                    <a:gd name="T67" fmla="*/ 0 h 184"/>
                    <a:gd name="T68" fmla="*/ 399 w 399"/>
                    <a:gd name="T69" fmla="*/ 184 h 1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9" h="184">
                      <a:moveTo>
                        <a:pt x="0" y="0"/>
                      </a:moveTo>
                      <a:lnTo>
                        <a:pt x="399" y="41"/>
                      </a:lnTo>
                      <a:lnTo>
                        <a:pt x="399" y="184"/>
                      </a:lnTo>
                      <a:lnTo>
                        <a:pt x="361" y="177"/>
                      </a:lnTo>
                      <a:lnTo>
                        <a:pt x="361" y="141"/>
                      </a:lnTo>
                      <a:lnTo>
                        <a:pt x="357" y="120"/>
                      </a:lnTo>
                      <a:lnTo>
                        <a:pt x="343" y="99"/>
                      </a:lnTo>
                      <a:lnTo>
                        <a:pt x="328" y="83"/>
                      </a:lnTo>
                      <a:lnTo>
                        <a:pt x="297" y="63"/>
                      </a:lnTo>
                      <a:lnTo>
                        <a:pt x="253" y="50"/>
                      </a:lnTo>
                      <a:lnTo>
                        <a:pt x="219" y="44"/>
                      </a:lnTo>
                      <a:lnTo>
                        <a:pt x="188" y="41"/>
                      </a:lnTo>
                      <a:lnTo>
                        <a:pt x="152" y="41"/>
                      </a:lnTo>
                      <a:lnTo>
                        <a:pt x="113" y="44"/>
                      </a:lnTo>
                      <a:lnTo>
                        <a:pt x="86" y="53"/>
                      </a:lnTo>
                      <a:lnTo>
                        <a:pt x="67" y="62"/>
                      </a:lnTo>
                      <a:lnTo>
                        <a:pt x="48" y="75"/>
                      </a:lnTo>
                      <a:lnTo>
                        <a:pt x="38" y="94"/>
                      </a:lnTo>
                      <a:lnTo>
                        <a:pt x="35" y="118"/>
                      </a:lnTo>
                      <a:lnTo>
                        <a:pt x="35" y="141"/>
                      </a:lnTo>
                      <a:lnTo>
                        <a:pt x="0" y="137"/>
                      </a:lnTo>
                      <a:lnTo>
                        <a:pt x="0" y="0"/>
                      </a:lnTo>
                      <a:close/>
                    </a:path>
                  </a:pathLst>
                </a:custGeom>
                <a:solidFill>
                  <a:srgbClr val="808080"/>
                </a:solidFill>
                <a:ln w="9525">
                  <a:noFill/>
                  <a:round/>
                  <a:headEnd/>
                  <a:tailEnd/>
                </a:ln>
              </p:spPr>
              <p:txBody>
                <a:bodyPr/>
                <a:lstStyle/>
                <a:p>
                  <a:endParaRPr lang="en-US"/>
                </a:p>
              </p:txBody>
            </p:sp>
            <p:sp>
              <p:nvSpPr>
                <p:cNvPr id="34894" name="Freeform 163"/>
                <p:cNvSpPr>
                  <a:spLocks/>
                </p:cNvSpPr>
                <p:nvPr/>
              </p:nvSpPr>
              <p:spPr bwMode="auto">
                <a:xfrm>
                  <a:off x="2468" y="1507"/>
                  <a:ext cx="43" cy="797"/>
                </a:xfrm>
                <a:custGeom>
                  <a:avLst/>
                  <a:gdLst>
                    <a:gd name="T0" fmla="*/ 0 w 84"/>
                    <a:gd name="T1" fmla="*/ 791 h 797"/>
                    <a:gd name="T2" fmla="*/ 1 w 84"/>
                    <a:gd name="T3" fmla="*/ 797 h 797"/>
                    <a:gd name="T4" fmla="*/ 1 w 84"/>
                    <a:gd name="T5" fmla="*/ 797 h 797"/>
                    <a:gd name="T6" fmla="*/ 1 w 84"/>
                    <a:gd name="T7" fmla="*/ 794 h 797"/>
                    <a:gd name="T8" fmla="*/ 1 w 84"/>
                    <a:gd name="T9" fmla="*/ 513 h 797"/>
                    <a:gd name="T10" fmla="*/ 1 w 84"/>
                    <a:gd name="T11" fmla="*/ 507 h 797"/>
                    <a:gd name="T12" fmla="*/ 1 w 84"/>
                    <a:gd name="T13" fmla="*/ 2 h 797"/>
                    <a:gd name="T14" fmla="*/ 1 w 84"/>
                    <a:gd name="T15" fmla="*/ 0 h 797"/>
                    <a:gd name="T16" fmla="*/ 1 w 84"/>
                    <a:gd name="T17" fmla="*/ 504 h 797"/>
                    <a:gd name="T18" fmla="*/ 0 w 84"/>
                    <a:gd name="T19" fmla="*/ 517 h 797"/>
                    <a:gd name="T20" fmla="*/ 0 w 84"/>
                    <a:gd name="T21" fmla="*/ 791 h 7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797"/>
                    <a:gd name="T35" fmla="*/ 84 w 84"/>
                    <a:gd name="T36" fmla="*/ 797 h 7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797">
                      <a:moveTo>
                        <a:pt x="0" y="791"/>
                      </a:moveTo>
                      <a:lnTo>
                        <a:pt x="34" y="797"/>
                      </a:lnTo>
                      <a:lnTo>
                        <a:pt x="65" y="797"/>
                      </a:lnTo>
                      <a:lnTo>
                        <a:pt x="84" y="794"/>
                      </a:lnTo>
                      <a:lnTo>
                        <a:pt x="84" y="513"/>
                      </a:lnTo>
                      <a:lnTo>
                        <a:pt x="65" y="507"/>
                      </a:lnTo>
                      <a:lnTo>
                        <a:pt x="65" y="2"/>
                      </a:lnTo>
                      <a:lnTo>
                        <a:pt x="21" y="0"/>
                      </a:lnTo>
                      <a:lnTo>
                        <a:pt x="21" y="504"/>
                      </a:lnTo>
                      <a:lnTo>
                        <a:pt x="0" y="517"/>
                      </a:lnTo>
                      <a:lnTo>
                        <a:pt x="0" y="791"/>
                      </a:lnTo>
                      <a:close/>
                    </a:path>
                  </a:pathLst>
                </a:custGeom>
                <a:solidFill>
                  <a:srgbClr val="A0A0A0"/>
                </a:solidFill>
                <a:ln w="9525">
                  <a:noFill/>
                  <a:round/>
                  <a:headEnd/>
                  <a:tailEnd/>
                </a:ln>
              </p:spPr>
              <p:txBody>
                <a:bodyPr/>
                <a:lstStyle/>
                <a:p>
                  <a:endParaRPr lang="en-US"/>
                </a:p>
              </p:txBody>
            </p:sp>
          </p:grpSp>
          <p:grpSp>
            <p:nvGrpSpPr>
              <p:cNvPr id="34844" name="Group 164"/>
              <p:cNvGrpSpPr>
                <a:grpSpLocks/>
              </p:cNvGrpSpPr>
              <p:nvPr/>
            </p:nvGrpSpPr>
            <p:grpSpPr bwMode="auto">
              <a:xfrm rot="20590235" flipH="1">
                <a:off x="1344" y="1872"/>
                <a:ext cx="912" cy="384"/>
                <a:chOff x="3215" y="1553"/>
                <a:chExt cx="365" cy="420"/>
              </a:xfrm>
            </p:grpSpPr>
            <p:grpSp>
              <p:nvGrpSpPr>
                <p:cNvPr id="34869" name="Group 165"/>
                <p:cNvGrpSpPr>
                  <a:grpSpLocks/>
                </p:cNvGrpSpPr>
                <p:nvPr/>
              </p:nvGrpSpPr>
              <p:grpSpPr bwMode="auto">
                <a:xfrm>
                  <a:off x="3224" y="1626"/>
                  <a:ext cx="280" cy="347"/>
                  <a:chOff x="3224" y="1626"/>
                  <a:chExt cx="280" cy="347"/>
                </a:xfrm>
              </p:grpSpPr>
              <p:sp>
                <p:nvSpPr>
                  <p:cNvPr id="34871" name="Line 166"/>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34872" name="Line 167"/>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34873" name="Line 168"/>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34874" name="Line 169"/>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34875" name="Line 170"/>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34876" name="Line 171"/>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34877" name="Line 172"/>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34878" name="Line 173"/>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34879" name="Line 174"/>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34880" name="Line 175"/>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34881" name="Line 176"/>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34882" name="Line 177"/>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34883" name="Line 178"/>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34884" name="Line 179"/>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34885" name="Line 180"/>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34886" name="Line 181"/>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34887" name="Line 182"/>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34888" name="Line 183"/>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34889" name="Line 184"/>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34890" name="Line 185"/>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34891" name="Line 186"/>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34870" name="Freeform 187"/>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nvGrpSpPr>
              <p:cNvPr id="34845" name="Group 188"/>
              <p:cNvGrpSpPr>
                <a:grpSpLocks/>
              </p:cNvGrpSpPr>
              <p:nvPr/>
            </p:nvGrpSpPr>
            <p:grpSpPr bwMode="auto">
              <a:xfrm rot="20590235" flipH="1">
                <a:off x="1529" y="1921"/>
                <a:ext cx="912" cy="336"/>
                <a:chOff x="3215" y="1553"/>
                <a:chExt cx="365" cy="420"/>
              </a:xfrm>
            </p:grpSpPr>
            <p:grpSp>
              <p:nvGrpSpPr>
                <p:cNvPr id="34846" name="Group 189"/>
                <p:cNvGrpSpPr>
                  <a:grpSpLocks/>
                </p:cNvGrpSpPr>
                <p:nvPr/>
              </p:nvGrpSpPr>
              <p:grpSpPr bwMode="auto">
                <a:xfrm>
                  <a:off x="3224" y="1626"/>
                  <a:ext cx="280" cy="347"/>
                  <a:chOff x="3224" y="1626"/>
                  <a:chExt cx="280" cy="347"/>
                </a:xfrm>
              </p:grpSpPr>
              <p:sp>
                <p:nvSpPr>
                  <p:cNvPr id="34848" name="Line 190"/>
                  <p:cNvSpPr>
                    <a:spLocks noChangeShapeType="1"/>
                  </p:cNvSpPr>
                  <p:nvPr/>
                </p:nvSpPr>
                <p:spPr bwMode="auto">
                  <a:xfrm>
                    <a:off x="3239" y="1665"/>
                    <a:ext cx="1" cy="307"/>
                  </a:xfrm>
                  <a:prstGeom prst="line">
                    <a:avLst/>
                  </a:prstGeom>
                  <a:noFill/>
                  <a:ln w="12700">
                    <a:solidFill>
                      <a:srgbClr val="E00000"/>
                    </a:solidFill>
                    <a:round/>
                    <a:headEnd/>
                    <a:tailEnd/>
                  </a:ln>
                </p:spPr>
                <p:txBody>
                  <a:bodyPr/>
                  <a:lstStyle/>
                  <a:p>
                    <a:endParaRPr lang="en-US"/>
                  </a:p>
                </p:txBody>
              </p:sp>
              <p:sp>
                <p:nvSpPr>
                  <p:cNvPr id="34849" name="Line 191"/>
                  <p:cNvSpPr>
                    <a:spLocks noChangeShapeType="1"/>
                  </p:cNvSpPr>
                  <p:nvPr/>
                </p:nvSpPr>
                <p:spPr bwMode="auto">
                  <a:xfrm>
                    <a:off x="3253" y="1703"/>
                    <a:ext cx="1" cy="263"/>
                  </a:xfrm>
                  <a:prstGeom prst="line">
                    <a:avLst/>
                  </a:prstGeom>
                  <a:noFill/>
                  <a:ln w="12700">
                    <a:solidFill>
                      <a:srgbClr val="E00000"/>
                    </a:solidFill>
                    <a:round/>
                    <a:headEnd/>
                    <a:tailEnd/>
                  </a:ln>
                </p:spPr>
                <p:txBody>
                  <a:bodyPr/>
                  <a:lstStyle/>
                  <a:p>
                    <a:endParaRPr lang="en-US"/>
                  </a:p>
                </p:txBody>
              </p:sp>
              <p:sp>
                <p:nvSpPr>
                  <p:cNvPr id="34850" name="Line 192"/>
                  <p:cNvSpPr>
                    <a:spLocks noChangeShapeType="1"/>
                  </p:cNvSpPr>
                  <p:nvPr/>
                </p:nvSpPr>
                <p:spPr bwMode="auto">
                  <a:xfrm>
                    <a:off x="3266" y="1733"/>
                    <a:ext cx="1" cy="236"/>
                  </a:xfrm>
                  <a:prstGeom prst="line">
                    <a:avLst/>
                  </a:prstGeom>
                  <a:noFill/>
                  <a:ln w="12700">
                    <a:solidFill>
                      <a:srgbClr val="E00000"/>
                    </a:solidFill>
                    <a:round/>
                    <a:headEnd/>
                    <a:tailEnd/>
                  </a:ln>
                </p:spPr>
                <p:txBody>
                  <a:bodyPr/>
                  <a:lstStyle/>
                  <a:p>
                    <a:endParaRPr lang="en-US"/>
                  </a:p>
                </p:txBody>
              </p:sp>
              <p:sp>
                <p:nvSpPr>
                  <p:cNvPr id="34851" name="Line 193"/>
                  <p:cNvSpPr>
                    <a:spLocks noChangeShapeType="1"/>
                  </p:cNvSpPr>
                  <p:nvPr/>
                </p:nvSpPr>
                <p:spPr bwMode="auto">
                  <a:xfrm>
                    <a:off x="3282" y="1761"/>
                    <a:ext cx="1" cy="205"/>
                  </a:xfrm>
                  <a:prstGeom prst="line">
                    <a:avLst/>
                  </a:prstGeom>
                  <a:noFill/>
                  <a:ln w="12700">
                    <a:solidFill>
                      <a:srgbClr val="E00000"/>
                    </a:solidFill>
                    <a:round/>
                    <a:headEnd/>
                    <a:tailEnd/>
                  </a:ln>
                </p:spPr>
                <p:txBody>
                  <a:bodyPr/>
                  <a:lstStyle/>
                  <a:p>
                    <a:endParaRPr lang="en-US"/>
                  </a:p>
                </p:txBody>
              </p:sp>
              <p:sp>
                <p:nvSpPr>
                  <p:cNvPr id="34852" name="Line 194"/>
                  <p:cNvSpPr>
                    <a:spLocks noChangeShapeType="1"/>
                  </p:cNvSpPr>
                  <p:nvPr/>
                </p:nvSpPr>
                <p:spPr bwMode="auto">
                  <a:xfrm>
                    <a:off x="3296" y="1781"/>
                    <a:ext cx="1" cy="185"/>
                  </a:xfrm>
                  <a:prstGeom prst="line">
                    <a:avLst/>
                  </a:prstGeom>
                  <a:noFill/>
                  <a:ln w="12700">
                    <a:solidFill>
                      <a:srgbClr val="E00000"/>
                    </a:solidFill>
                    <a:round/>
                    <a:headEnd/>
                    <a:tailEnd/>
                  </a:ln>
                </p:spPr>
                <p:txBody>
                  <a:bodyPr/>
                  <a:lstStyle/>
                  <a:p>
                    <a:endParaRPr lang="en-US"/>
                  </a:p>
                </p:txBody>
              </p:sp>
              <p:sp>
                <p:nvSpPr>
                  <p:cNvPr id="34853" name="Line 195"/>
                  <p:cNvSpPr>
                    <a:spLocks noChangeShapeType="1"/>
                  </p:cNvSpPr>
                  <p:nvPr/>
                </p:nvSpPr>
                <p:spPr bwMode="auto">
                  <a:xfrm>
                    <a:off x="3312" y="1801"/>
                    <a:ext cx="1" cy="168"/>
                  </a:xfrm>
                  <a:prstGeom prst="line">
                    <a:avLst/>
                  </a:prstGeom>
                  <a:noFill/>
                  <a:ln w="12700">
                    <a:solidFill>
                      <a:srgbClr val="E00000"/>
                    </a:solidFill>
                    <a:round/>
                    <a:headEnd/>
                    <a:tailEnd/>
                  </a:ln>
                </p:spPr>
                <p:txBody>
                  <a:bodyPr/>
                  <a:lstStyle/>
                  <a:p>
                    <a:endParaRPr lang="en-US"/>
                  </a:p>
                </p:txBody>
              </p:sp>
              <p:sp>
                <p:nvSpPr>
                  <p:cNvPr id="34854" name="Line 196"/>
                  <p:cNvSpPr>
                    <a:spLocks noChangeShapeType="1"/>
                  </p:cNvSpPr>
                  <p:nvPr/>
                </p:nvSpPr>
                <p:spPr bwMode="auto">
                  <a:xfrm>
                    <a:off x="3328" y="1820"/>
                    <a:ext cx="1" cy="144"/>
                  </a:xfrm>
                  <a:prstGeom prst="line">
                    <a:avLst/>
                  </a:prstGeom>
                  <a:noFill/>
                  <a:ln w="12700">
                    <a:solidFill>
                      <a:srgbClr val="E00000"/>
                    </a:solidFill>
                    <a:round/>
                    <a:headEnd/>
                    <a:tailEnd/>
                  </a:ln>
                </p:spPr>
                <p:txBody>
                  <a:bodyPr/>
                  <a:lstStyle/>
                  <a:p>
                    <a:endParaRPr lang="en-US"/>
                  </a:p>
                </p:txBody>
              </p:sp>
              <p:sp>
                <p:nvSpPr>
                  <p:cNvPr id="34855" name="Line 197"/>
                  <p:cNvSpPr>
                    <a:spLocks noChangeShapeType="1"/>
                  </p:cNvSpPr>
                  <p:nvPr/>
                </p:nvSpPr>
                <p:spPr bwMode="auto">
                  <a:xfrm>
                    <a:off x="3345" y="1838"/>
                    <a:ext cx="1" cy="126"/>
                  </a:xfrm>
                  <a:prstGeom prst="line">
                    <a:avLst/>
                  </a:prstGeom>
                  <a:noFill/>
                  <a:ln w="12700">
                    <a:solidFill>
                      <a:srgbClr val="E00000"/>
                    </a:solidFill>
                    <a:round/>
                    <a:headEnd/>
                    <a:tailEnd/>
                  </a:ln>
                </p:spPr>
                <p:txBody>
                  <a:bodyPr/>
                  <a:lstStyle/>
                  <a:p>
                    <a:endParaRPr lang="en-US"/>
                  </a:p>
                </p:txBody>
              </p:sp>
              <p:sp>
                <p:nvSpPr>
                  <p:cNvPr id="34856" name="Line 198"/>
                  <p:cNvSpPr>
                    <a:spLocks noChangeShapeType="1"/>
                  </p:cNvSpPr>
                  <p:nvPr/>
                </p:nvSpPr>
                <p:spPr bwMode="auto">
                  <a:xfrm>
                    <a:off x="3359" y="1851"/>
                    <a:ext cx="1" cy="111"/>
                  </a:xfrm>
                  <a:prstGeom prst="line">
                    <a:avLst/>
                  </a:prstGeom>
                  <a:noFill/>
                  <a:ln w="12700">
                    <a:solidFill>
                      <a:srgbClr val="E00000"/>
                    </a:solidFill>
                    <a:round/>
                    <a:headEnd/>
                    <a:tailEnd/>
                  </a:ln>
                </p:spPr>
                <p:txBody>
                  <a:bodyPr/>
                  <a:lstStyle/>
                  <a:p>
                    <a:endParaRPr lang="en-US"/>
                  </a:p>
                </p:txBody>
              </p:sp>
              <p:sp>
                <p:nvSpPr>
                  <p:cNvPr id="34857" name="Line 199"/>
                  <p:cNvSpPr>
                    <a:spLocks noChangeShapeType="1"/>
                  </p:cNvSpPr>
                  <p:nvPr/>
                </p:nvSpPr>
                <p:spPr bwMode="auto">
                  <a:xfrm flipV="1">
                    <a:off x="3373" y="1858"/>
                    <a:ext cx="1" cy="105"/>
                  </a:xfrm>
                  <a:prstGeom prst="line">
                    <a:avLst/>
                  </a:prstGeom>
                  <a:noFill/>
                  <a:ln w="12700">
                    <a:solidFill>
                      <a:srgbClr val="E00000"/>
                    </a:solidFill>
                    <a:round/>
                    <a:headEnd/>
                    <a:tailEnd/>
                  </a:ln>
                </p:spPr>
                <p:txBody>
                  <a:bodyPr/>
                  <a:lstStyle/>
                  <a:p>
                    <a:endParaRPr lang="en-US"/>
                  </a:p>
                </p:txBody>
              </p:sp>
              <p:sp>
                <p:nvSpPr>
                  <p:cNvPr id="34858" name="Line 200"/>
                  <p:cNvSpPr>
                    <a:spLocks noChangeShapeType="1"/>
                  </p:cNvSpPr>
                  <p:nvPr/>
                </p:nvSpPr>
                <p:spPr bwMode="auto">
                  <a:xfrm flipV="1">
                    <a:off x="3388" y="1873"/>
                    <a:ext cx="1" cy="91"/>
                  </a:xfrm>
                  <a:prstGeom prst="line">
                    <a:avLst/>
                  </a:prstGeom>
                  <a:noFill/>
                  <a:ln w="12700">
                    <a:solidFill>
                      <a:srgbClr val="E00000"/>
                    </a:solidFill>
                    <a:round/>
                    <a:headEnd/>
                    <a:tailEnd/>
                  </a:ln>
                </p:spPr>
                <p:txBody>
                  <a:bodyPr/>
                  <a:lstStyle/>
                  <a:p>
                    <a:endParaRPr lang="en-US"/>
                  </a:p>
                </p:txBody>
              </p:sp>
              <p:sp>
                <p:nvSpPr>
                  <p:cNvPr id="34859" name="Line 201"/>
                  <p:cNvSpPr>
                    <a:spLocks noChangeShapeType="1"/>
                  </p:cNvSpPr>
                  <p:nvPr/>
                </p:nvSpPr>
                <p:spPr bwMode="auto">
                  <a:xfrm>
                    <a:off x="3403" y="1883"/>
                    <a:ext cx="1" cy="79"/>
                  </a:xfrm>
                  <a:prstGeom prst="line">
                    <a:avLst/>
                  </a:prstGeom>
                  <a:noFill/>
                  <a:ln w="12700">
                    <a:solidFill>
                      <a:srgbClr val="E00000"/>
                    </a:solidFill>
                    <a:round/>
                    <a:headEnd/>
                    <a:tailEnd/>
                  </a:ln>
                </p:spPr>
                <p:txBody>
                  <a:bodyPr/>
                  <a:lstStyle/>
                  <a:p>
                    <a:endParaRPr lang="en-US"/>
                  </a:p>
                </p:txBody>
              </p:sp>
              <p:sp>
                <p:nvSpPr>
                  <p:cNvPr id="34860" name="Line 202"/>
                  <p:cNvSpPr>
                    <a:spLocks noChangeShapeType="1"/>
                  </p:cNvSpPr>
                  <p:nvPr/>
                </p:nvSpPr>
                <p:spPr bwMode="auto">
                  <a:xfrm>
                    <a:off x="3416" y="1892"/>
                    <a:ext cx="1" cy="70"/>
                  </a:xfrm>
                  <a:prstGeom prst="line">
                    <a:avLst/>
                  </a:prstGeom>
                  <a:noFill/>
                  <a:ln w="12700">
                    <a:solidFill>
                      <a:srgbClr val="E00000"/>
                    </a:solidFill>
                    <a:round/>
                    <a:headEnd/>
                    <a:tailEnd/>
                  </a:ln>
                </p:spPr>
                <p:txBody>
                  <a:bodyPr/>
                  <a:lstStyle/>
                  <a:p>
                    <a:endParaRPr lang="en-US"/>
                  </a:p>
                </p:txBody>
              </p:sp>
              <p:sp>
                <p:nvSpPr>
                  <p:cNvPr id="34861" name="Line 203"/>
                  <p:cNvSpPr>
                    <a:spLocks noChangeShapeType="1"/>
                  </p:cNvSpPr>
                  <p:nvPr/>
                </p:nvSpPr>
                <p:spPr bwMode="auto">
                  <a:xfrm flipV="1">
                    <a:off x="3427" y="1897"/>
                    <a:ext cx="1" cy="65"/>
                  </a:xfrm>
                  <a:prstGeom prst="line">
                    <a:avLst/>
                  </a:prstGeom>
                  <a:noFill/>
                  <a:ln w="12700">
                    <a:solidFill>
                      <a:srgbClr val="E00000"/>
                    </a:solidFill>
                    <a:round/>
                    <a:headEnd/>
                    <a:tailEnd/>
                  </a:ln>
                </p:spPr>
                <p:txBody>
                  <a:bodyPr/>
                  <a:lstStyle/>
                  <a:p>
                    <a:endParaRPr lang="en-US"/>
                  </a:p>
                </p:txBody>
              </p:sp>
              <p:sp>
                <p:nvSpPr>
                  <p:cNvPr id="34862" name="Line 204"/>
                  <p:cNvSpPr>
                    <a:spLocks noChangeShapeType="1"/>
                  </p:cNvSpPr>
                  <p:nvPr/>
                </p:nvSpPr>
                <p:spPr bwMode="auto">
                  <a:xfrm>
                    <a:off x="3441" y="1904"/>
                    <a:ext cx="1" cy="58"/>
                  </a:xfrm>
                  <a:prstGeom prst="line">
                    <a:avLst/>
                  </a:prstGeom>
                  <a:noFill/>
                  <a:ln w="12700">
                    <a:solidFill>
                      <a:srgbClr val="E00000"/>
                    </a:solidFill>
                    <a:round/>
                    <a:headEnd/>
                    <a:tailEnd/>
                  </a:ln>
                </p:spPr>
                <p:txBody>
                  <a:bodyPr/>
                  <a:lstStyle/>
                  <a:p>
                    <a:endParaRPr lang="en-US"/>
                  </a:p>
                </p:txBody>
              </p:sp>
              <p:sp>
                <p:nvSpPr>
                  <p:cNvPr id="34863" name="Line 205"/>
                  <p:cNvSpPr>
                    <a:spLocks noChangeShapeType="1"/>
                  </p:cNvSpPr>
                  <p:nvPr/>
                </p:nvSpPr>
                <p:spPr bwMode="auto">
                  <a:xfrm flipV="1">
                    <a:off x="3452" y="1909"/>
                    <a:ext cx="1" cy="50"/>
                  </a:xfrm>
                  <a:prstGeom prst="line">
                    <a:avLst/>
                  </a:prstGeom>
                  <a:noFill/>
                  <a:ln w="12700">
                    <a:solidFill>
                      <a:srgbClr val="E00000"/>
                    </a:solidFill>
                    <a:round/>
                    <a:headEnd/>
                    <a:tailEnd/>
                  </a:ln>
                </p:spPr>
                <p:txBody>
                  <a:bodyPr/>
                  <a:lstStyle/>
                  <a:p>
                    <a:endParaRPr lang="en-US"/>
                  </a:p>
                </p:txBody>
              </p:sp>
              <p:sp>
                <p:nvSpPr>
                  <p:cNvPr id="34864" name="Line 206"/>
                  <p:cNvSpPr>
                    <a:spLocks noChangeShapeType="1"/>
                  </p:cNvSpPr>
                  <p:nvPr/>
                </p:nvSpPr>
                <p:spPr bwMode="auto">
                  <a:xfrm flipV="1">
                    <a:off x="3466" y="1918"/>
                    <a:ext cx="1" cy="38"/>
                  </a:xfrm>
                  <a:prstGeom prst="line">
                    <a:avLst/>
                  </a:prstGeom>
                  <a:noFill/>
                  <a:ln w="12700">
                    <a:solidFill>
                      <a:srgbClr val="E00000"/>
                    </a:solidFill>
                    <a:round/>
                    <a:headEnd/>
                    <a:tailEnd/>
                  </a:ln>
                </p:spPr>
                <p:txBody>
                  <a:bodyPr/>
                  <a:lstStyle/>
                  <a:p>
                    <a:endParaRPr lang="en-US"/>
                  </a:p>
                </p:txBody>
              </p:sp>
              <p:sp>
                <p:nvSpPr>
                  <p:cNvPr id="34865" name="Line 207"/>
                  <p:cNvSpPr>
                    <a:spLocks noChangeShapeType="1"/>
                  </p:cNvSpPr>
                  <p:nvPr/>
                </p:nvSpPr>
                <p:spPr bwMode="auto">
                  <a:xfrm flipV="1">
                    <a:off x="3478" y="1925"/>
                    <a:ext cx="1" cy="30"/>
                  </a:xfrm>
                  <a:prstGeom prst="line">
                    <a:avLst/>
                  </a:prstGeom>
                  <a:noFill/>
                  <a:ln w="12700">
                    <a:solidFill>
                      <a:srgbClr val="E00000"/>
                    </a:solidFill>
                    <a:round/>
                    <a:headEnd/>
                    <a:tailEnd/>
                  </a:ln>
                </p:spPr>
                <p:txBody>
                  <a:bodyPr/>
                  <a:lstStyle/>
                  <a:p>
                    <a:endParaRPr lang="en-US"/>
                  </a:p>
                </p:txBody>
              </p:sp>
              <p:sp>
                <p:nvSpPr>
                  <p:cNvPr id="34866" name="Line 208"/>
                  <p:cNvSpPr>
                    <a:spLocks noChangeShapeType="1"/>
                  </p:cNvSpPr>
                  <p:nvPr/>
                </p:nvSpPr>
                <p:spPr bwMode="auto">
                  <a:xfrm flipV="1">
                    <a:off x="3492" y="1928"/>
                    <a:ext cx="1" cy="31"/>
                  </a:xfrm>
                  <a:prstGeom prst="line">
                    <a:avLst/>
                  </a:prstGeom>
                  <a:noFill/>
                  <a:ln w="12700">
                    <a:solidFill>
                      <a:srgbClr val="E00000"/>
                    </a:solidFill>
                    <a:round/>
                    <a:headEnd/>
                    <a:tailEnd/>
                  </a:ln>
                </p:spPr>
                <p:txBody>
                  <a:bodyPr/>
                  <a:lstStyle/>
                  <a:p>
                    <a:endParaRPr lang="en-US"/>
                  </a:p>
                </p:txBody>
              </p:sp>
              <p:sp>
                <p:nvSpPr>
                  <p:cNvPr id="34867" name="Line 209"/>
                  <p:cNvSpPr>
                    <a:spLocks noChangeShapeType="1"/>
                  </p:cNvSpPr>
                  <p:nvPr/>
                </p:nvSpPr>
                <p:spPr bwMode="auto">
                  <a:xfrm flipV="1">
                    <a:off x="3503" y="1934"/>
                    <a:ext cx="1" cy="22"/>
                  </a:xfrm>
                  <a:prstGeom prst="line">
                    <a:avLst/>
                  </a:prstGeom>
                  <a:noFill/>
                  <a:ln w="12700">
                    <a:solidFill>
                      <a:srgbClr val="E00000"/>
                    </a:solidFill>
                    <a:round/>
                    <a:headEnd/>
                    <a:tailEnd/>
                  </a:ln>
                </p:spPr>
                <p:txBody>
                  <a:bodyPr/>
                  <a:lstStyle/>
                  <a:p>
                    <a:endParaRPr lang="en-US"/>
                  </a:p>
                </p:txBody>
              </p:sp>
              <p:sp>
                <p:nvSpPr>
                  <p:cNvPr id="34868" name="Line 210"/>
                  <p:cNvSpPr>
                    <a:spLocks noChangeShapeType="1"/>
                  </p:cNvSpPr>
                  <p:nvPr/>
                </p:nvSpPr>
                <p:spPr bwMode="auto">
                  <a:xfrm>
                    <a:off x="3224" y="1626"/>
                    <a:ext cx="1" cy="347"/>
                  </a:xfrm>
                  <a:prstGeom prst="line">
                    <a:avLst/>
                  </a:prstGeom>
                  <a:noFill/>
                  <a:ln w="12700">
                    <a:solidFill>
                      <a:srgbClr val="E00000"/>
                    </a:solidFill>
                    <a:round/>
                    <a:headEnd/>
                    <a:tailEnd/>
                  </a:ln>
                </p:spPr>
                <p:txBody>
                  <a:bodyPr/>
                  <a:lstStyle/>
                  <a:p>
                    <a:endParaRPr lang="en-US"/>
                  </a:p>
                </p:txBody>
              </p:sp>
            </p:grpSp>
            <p:sp>
              <p:nvSpPr>
                <p:cNvPr id="34847" name="Freeform 211"/>
                <p:cNvSpPr>
                  <a:spLocks/>
                </p:cNvSpPr>
                <p:nvPr/>
              </p:nvSpPr>
              <p:spPr bwMode="auto">
                <a:xfrm>
                  <a:off x="3215" y="1553"/>
                  <a:ext cx="365" cy="399"/>
                </a:xfrm>
                <a:custGeom>
                  <a:avLst/>
                  <a:gdLst>
                    <a:gd name="T0" fmla="*/ 0 w 731"/>
                    <a:gd name="T1" fmla="*/ 0 h 399"/>
                    <a:gd name="T2" fmla="*/ 0 w 731"/>
                    <a:gd name="T3" fmla="*/ 26 h 399"/>
                    <a:gd name="T4" fmla="*/ 0 w 731"/>
                    <a:gd name="T5" fmla="*/ 52 h 399"/>
                    <a:gd name="T6" fmla="*/ 0 w 731"/>
                    <a:gd name="T7" fmla="*/ 74 h 399"/>
                    <a:gd name="T8" fmla="*/ 0 w 731"/>
                    <a:gd name="T9" fmla="*/ 104 h 399"/>
                    <a:gd name="T10" fmla="*/ 0 w 731"/>
                    <a:gd name="T11" fmla="*/ 135 h 399"/>
                    <a:gd name="T12" fmla="*/ 0 w 731"/>
                    <a:gd name="T13" fmla="*/ 162 h 399"/>
                    <a:gd name="T14" fmla="*/ 0 w 731"/>
                    <a:gd name="T15" fmla="*/ 190 h 399"/>
                    <a:gd name="T16" fmla="*/ 0 w 731"/>
                    <a:gd name="T17" fmla="*/ 212 h 399"/>
                    <a:gd name="T18" fmla="*/ 0 w 731"/>
                    <a:gd name="T19" fmla="*/ 228 h 399"/>
                    <a:gd name="T20" fmla="*/ 0 w 731"/>
                    <a:gd name="T21" fmla="*/ 249 h 399"/>
                    <a:gd name="T22" fmla="*/ 0 w 731"/>
                    <a:gd name="T23" fmla="*/ 265 h 399"/>
                    <a:gd name="T24" fmla="*/ 0 w 731"/>
                    <a:gd name="T25" fmla="*/ 285 h 399"/>
                    <a:gd name="T26" fmla="*/ 0 w 731"/>
                    <a:gd name="T27" fmla="*/ 305 h 399"/>
                    <a:gd name="T28" fmla="*/ 0 w 731"/>
                    <a:gd name="T29" fmla="*/ 321 h 399"/>
                    <a:gd name="T30" fmla="*/ 0 w 731"/>
                    <a:gd name="T31" fmla="*/ 327 h 399"/>
                    <a:gd name="T32" fmla="*/ 0 w 731"/>
                    <a:gd name="T33" fmla="*/ 338 h 399"/>
                    <a:gd name="T34" fmla="*/ 0 w 731"/>
                    <a:gd name="T35" fmla="*/ 350 h 399"/>
                    <a:gd name="T36" fmla="*/ 0 w 731"/>
                    <a:gd name="T37" fmla="*/ 360 h 399"/>
                    <a:gd name="T38" fmla="*/ 0 w 731"/>
                    <a:gd name="T39" fmla="*/ 366 h 399"/>
                    <a:gd name="T40" fmla="*/ 0 w 731"/>
                    <a:gd name="T41" fmla="*/ 371 h 399"/>
                    <a:gd name="T42" fmla="*/ 0 w 731"/>
                    <a:gd name="T43" fmla="*/ 376 h 399"/>
                    <a:gd name="T44" fmla="*/ 0 w 731"/>
                    <a:gd name="T45" fmla="*/ 385 h 399"/>
                    <a:gd name="T46" fmla="*/ 0 w 731"/>
                    <a:gd name="T47" fmla="*/ 388 h 399"/>
                    <a:gd name="T48" fmla="*/ 0 w 731"/>
                    <a:gd name="T49" fmla="*/ 391 h 399"/>
                    <a:gd name="T50" fmla="*/ 0 w 731"/>
                    <a:gd name="T51" fmla="*/ 394 h 399"/>
                    <a:gd name="T52" fmla="*/ 0 w 731"/>
                    <a:gd name="T53" fmla="*/ 399 h 3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1"/>
                    <a:gd name="T82" fmla="*/ 0 h 399"/>
                    <a:gd name="T83" fmla="*/ 731 w 731"/>
                    <a:gd name="T84" fmla="*/ 399 h 3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1" h="399">
                      <a:moveTo>
                        <a:pt x="0" y="0"/>
                      </a:moveTo>
                      <a:lnTo>
                        <a:pt x="6" y="26"/>
                      </a:lnTo>
                      <a:lnTo>
                        <a:pt x="12" y="52"/>
                      </a:lnTo>
                      <a:lnTo>
                        <a:pt x="25" y="74"/>
                      </a:lnTo>
                      <a:lnTo>
                        <a:pt x="42" y="104"/>
                      </a:lnTo>
                      <a:lnTo>
                        <a:pt x="63" y="135"/>
                      </a:lnTo>
                      <a:lnTo>
                        <a:pt x="88" y="162"/>
                      </a:lnTo>
                      <a:lnTo>
                        <a:pt x="119" y="190"/>
                      </a:lnTo>
                      <a:lnTo>
                        <a:pt x="150" y="212"/>
                      </a:lnTo>
                      <a:lnTo>
                        <a:pt x="175" y="228"/>
                      </a:lnTo>
                      <a:lnTo>
                        <a:pt x="205" y="249"/>
                      </a:lnTo>
                      <a:lnTo>
                        <a:pt x="232" y="265"/>
                      </a:lnTo>
                      <a:lnTo>
                        <a:pt x="276" y="285"/>
                      </a:lnTo>
                      <a:lnTo>
                        <a:pt x="320" y="305"/>
                      </a:lnTo>
                      <a:lnTo>
                        <a:pt x="357" y="321"/>
                      </a:lnTo>
                      <a:lnTo>
                        <a:pt x="386" y="327"/>
                      </a:lnTo>
                      <a:lnTo>
                        <a:pt x="416" y="338"/>
                      </a:lnTo>
                      <a:lnTo>
                        <a:pt x="455" y="350"/>
                      </a:lnTo>
                      <a:lnTo>
                        <a:pt x="493" y="360"/>
                      </a:lnTo>
                      <a:lnTo>
                        <a:pt x="516" y="366"/>
                      </a:lnTo>
                      <a:lnTo>
                        <a:pt x="541" y="371"/>
                      </a:lnTo>
                      <a:lnTo>
                        <a:pt x="570" y="376"/>
                      </a:lnTo>
                      <a:lnTo>
                        <a:pt x="612" y="385"/>
                      </a:lnTo>
                      <a:lnTo>
                        <a:pt x="637" y="388"/>
                      </a:lnTo>
                      <a:lnTo>
                        <a:pt x="662" y="391"/>
                      </a:lnTo>
                      <a:lnTo>
                        <a:pt x="692" y="394"/>
                      </a:lnTo>
                      <a:lnTo>
                        <a:pt x="731" y="399"/>
                      </a:lnTo>
                    </a:path>
                  </a:pathLst>
                </a:custGeom>
                <a:noFill/>
                <a:ln w="12700">
                  <a:solidFill>
                    <a:srgbClr val="E00000"/>
                  </a:solidFill>
                  <a:round/>
                  <a:headEnd/>
                  <a:tailEnd/>
                </a:ln>
              </p:spPr>
              <p:txBody>
                <a:bodyPr/>
                <a:lstStyle/>
                <a:p>
                  <a:endParaRPr lang="en-US"/>
                </a:p>
              </p:txBody>
            </p:sp>
          </p:grpSp>
        </p:grpSp>
        <p:sp>
          <p:nvSpPr>
            <p:cNvPr id="34829" name="Rectangle 212"/>
            <p:cNvSpPr>
              <a:spLocks noChangeArrowheads="1"/>
            </p:cNvSpPr>
            <p:nvPr/>
          </p:nvSpPr>
          <p:spPr bwMode="auto">
            <a:xfrm>
              <a:off x="1056" y="1104"/>
              <a:ext cx="2928" cy="291"/>
            </a:xfrm>
            <a:prstGeom prst="rect">
              <a:avLst/>
            </a:prstGeom>
            <a:noFill/>
            <a:ln w="9525">
              <a:noFill/>
              <a:miter lim="800000"/>
              <a:headEnd/>
              <a:tailEnd/>
            </a:ln>
          </p:spPr>
          <p:txBody>
            <a:bodyPr wrap="square">
              <a:spAutoFit/>
            </a:bodyPr>
            <a:lstStyle/>
            <a:p>
              <a:pPr algn="ctr" eaLnBrk="0" hangingPunct="0"/>
              <a:r>
                <a:rPr lang="en-US" sz="2400" b="0" dirty="0">
                  <a:latin typeface="Arial" pitchFamily="34" charset="0"/>
                </a:rPr>
                <a:t>Bridge the gap by reflection</a:t>
              </a:r>
            </a:p>
          </p:txBody>
        </p:sp>
      </p:grpSp>
      <p:sp>
        <p:nvSpPr>
          <p:cNvPr id="34826" name="Text Box 213"/>
          <p:cNvSpPr txBox="1">
            <a:spLocks noChangeArrowheads="1"/>
          </p:cNvSpPr>
          <p:nvPr/>
        </p:nvSpPr>
        <p:spPr bwMode="auto">
          <a:xfrm>
            <a:off x="8893175" y="6613525"/>
            <a:ext cx="263525" cy="244475"/>
          </a:xfrm>
          <a:prstGeom prst="rect">
            <a:avLst/>
          </a:prstGeom>
          <a:noFill/>
          <a:ln w="9525">
            <a:noFill/>
            <a:miter lim="800000"/>
            <a:headEnd/>
            <a:tailEnd/>
          </a:ln>
        </p:spPr>
        <p:txBody>
          <a:bodyPr wrap="none">
            <a:spAutoFit/>
          </a:bodyPr>
          <a:lstStyle/>
          <a:p>
            <a:r>
              <a:rPr lang="en-US" sz="1000" b="0">
                <a:solidFill>
                  <a:schemeClr val="tx1"/>
                </a:solidFill>
                <a:latin typeface="Tahoma" pitchFamily="34" charset="0"/>
              </a:rPr>
              <a:t>R</a:t>
            </a:r>
            <a:endParaRPr lang="en-US" sz="1800" b="0">
              <a:solidFill>
                <a:schemeClr val="tx1"/>
              </a:solidFill>
              <a:latin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8600"/>
            <a:ext cx="9144000" cy="838200"/>
          </a:xfrm>
        </p:spPr>
        <p:txBody>
          <a:bodyPr>
            <a:normAutofit/>
          </a:bodyPr>
          <a:lstStyle/>
          <a:p>
            <a:pPr algn="ctr" eaLnBrk="1" fontAlgn="auto" hangingPunct="1">
              <a:spcAft>
                <a:spcPts val="0"/>
              </a:spcAft>
              <a:defRPr/>
            </a:pPr>
            <a:r>
              <a:rPr lang="en-US" sz="4000" b="1" dirty="0">
                <a:solidFill>
                  <a:schemeClr val="tx2">
                    <a:satMod val="130000"/>
                  </a:schemeClr>
                </a:solidFill>
                <a:latin typeface="Arial" pitchFamily="34" charset="0"/>
                <a:cs typeface="Arial" pitchFamily="34" charset="0"/>
              </a:rPr>
              <a:t>Why the Emphasis on Reflection?</a:t>
            </a:r>
          </a:p>
        </p:txBody>
      </p:sp>
      <p:sp>
        <p:nvSpPr>
          <p:cNvPr id="37891" name="Rectangle 3"/>
          <p:cNvSpPr>
            <a:spLocks noGrp="1" noChangeArrowheads="1"/>
          </p:cNvSpPr>
          <p:nvPr>
            <p:ph idx="1"/>
          </p:nvPr>
        </p:nvSpPr>
        <p:spPr>
          <a:xfrm>
            <a:off x="381000" y="1593850"/>
            <a:ext cx="8229600" cy="5075238"/>
          </a:xfrm>
        </p:spPr>
        <p:txBody>
          <a:bodyPr/>
          <a:lstStyle/>
          <a:p>
            <a:pPr marL="246063" lvl="1" eaLnBrk="1" hangingPunct="1">
              <a:lnSpc>
                <a:spcPct val="90000"/>
              </a:lnSpc>
              <a:spcBef>
                <a:spcPts val="800"/>
              </a:spcBef>
            </a:pPr>
            <a:r>
              <a:rPr lang="en-US" sz="3200" dirty="0">
                <a:latin typeface="Arial" pitchFamily="34" charset="0"/>
                <a:cs typeface="Arial" pitchFamily="34" charset="0"/>
              </a:rPr>
              <a:t>Get more and more valid info with reflections than with questions</a:t>
            </a:r>
          </a:p>
          <a:p>
            <a:pPr marL="236538" lvl="1" indent="-236538" eaLnBrk="1" hangingPunct="1">
              <a:lnSpc>
                <a:spcPct val="90000"/>
              </a:lnSpc>
              <a:spcBef>
                <a:spcPts val="800"/>
              </a:spcBef>
            </a:pPr>
            <a:r>
              <a:rPr lang="en-US" sz="3200" dirty="0">
                <a:latin typeface="Arial" pitchFamily="34" charset="0"/>
                <a:cs typeface="Arial" pitchFamily="34" charset="0"/>
              </a:rPr>
              <a:t>Patients feel listened to, </a:t>
            </a:r>
            <a:r>
              <a:rPr lang="en-US" sz="3200" i="1" dirty="0">
                <a:latin typeface="Arial" pitchFamily="34" charset="0"/>
                <a:cs typeface="Arial" pitchFamily="34" charset="0"/>
              </a:rPr>
              <a:t>heard </a:t>
            </a:r>
            <a:r>
              <a:rPr lang="en-US" sz="3200" dirty="0">
                <a:latin typeface="Arial" pitchFamily="34" charset="0"/>
                <a:cs typeface="Arial" pitchFamily="34" charset="0"/>
              </a:rPr>
              <a:t>and </a:t>
            </a:r>
            <a:r>
              <a:rPr lang="en-US" sz="3200" i="1" dirty="0">
                <a:latin typeface="Arial" pitchFamily="34" charset="0"/>
                <a:cs typeface="Arial" pitchFamily="34" charset="0"/>
              </a:rPr>
              <a:t>cared </a:t>
            </a:r>
            <a:r>
              <a:rPr lang="en-US" sz="3200" dirty="0">
                <a:latin typeface="Arial" pitchFamily="34" charset="0"/>
                <a:cs typeface="Arial" pitchFamily="34" charset="0"/>
              </a:rPr>
              <a:t>about</a:t>
            </a:r>
          </a:p>
          <a:p>
            <a:pPr marL="236538" lvl="1" indent="-236538" eaLnBrk="1" hangingPunct="1">
              <a:lnSpc>
                <a:spcPct val="90000"/>
              </a:lnSpc>
              <a:spcBef>
                <a:spcPts val="800"/>
              </a:spcBef>
            </a:pPr>
            <a:r>
              <a:rPr lang="en-US" sz="3200" dirty="0">
                <a:latin typeface="Arial" pitchFamily="34" charset="0"/>
                <a:cs typeface="Arial" pitchFamily="34" charset="0"/>
              </a:rPr>
              <a:t>Therefore, they are willing to disclose more and better info</a:t>
            </a:r>
          </a:p>
          <a:p>
            <a:pPr marL="236538" lvl="1" indent="-236538" eaLnBrk="1" hangingPunct="1">
              <a:lnSpc>
                <a:spcPct val="90000"/>
              </a:lnSpc>
              <a:spcBef>
                <a:spcPts val="800"/>
              </a:spcBef>
            </a:pPr>
            <a:r>
              <a:rPr lang="en-US" sz="3200" dirty="0">
                <a:latin typeface="Arial" pitchFamily="34" charset="0"/>
                <a:cs typeface="Arial" pitchFamily="34" charset="0"/>
              </a:rPr>
              <a:t>Speaks about what’s on his or her mind rather than answering what is on doctor’s mind</a:t>
            </a:r>
          </a:p>
          <a:p>
            <a:pPr marL="236538" lvl="1" indent="-236538" eaLnBrk="1" hangingPunct="1">
              <a:lnSpc>
                <a:spcPct val="90000"/>
              </a:lnSpc>
              <a:spcBef>
                <a:spcPts val="800"/>
              </a:spcBef>
            </a:pPr>
            <a:r>
              <a:rPr lang="en-US" sz="3200" dirty="0">
                <a:latin typeface="Arial" pitchFamily="34" charset="0"/>
                <a:cs typeface="Arial" pitchFamily="34" charset="0"/>
              </a:rPr>
              <a:t>Less lying</a:t>
            </a: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304800"/>
            <a:ext cx="8372475" cy="838200"/>
          </a:xfrm>
        </p:spPr>
        <p:txBody>
          <a:bodyPr>
            <a:normAutofit/>
          </a:bodyPr>
          <a:lstStyle/>
          <a:p>
            <a:pPr algn="ctr" eaLnBrk="1" fontAlgn="auto" hangingPunct="1">
              <a:spcAft>
                <a:spcPts val="0"/>
              </a:spcAft>
              <a:defRPr/>
            </a:pPr>
            <a:r>
              <a:rPr lang="en-US" sz="4000" b="1" dirty="0">
                <a:solidFill>
                  <a:schemeClr val="tx2">
                    <a:satMod val="130000"/>
                  </a:schemeClr>
                </a:solidFill>
                <a:latin typeface="Arial"/>
                <a:cs typeface="Arial"/>
              </a:rPr>
              <a:t>Reflective Listening</a:t>
            </a:r>
          </a:p>
        </p:txBody>
      </p:sp>
      <p:sp>
        <p:nvSpPr>
          <p:cNvPr id="41987" name="Rectangle 3"/>
          <p:cNvSpPr>
            <a:spLocks noGrp="1" noChangeArrowheads="1"/>
          </p:cNvSpPr>
          <p:nvPr>
            <p:ph idx="1"/>
          </p:nvPr>
        </p:nvSpPr>
        <p:spPr>
          <a:xfrm>
            <a:off x="457200" y="1295400"/>
            <a:ext cx="8229600" cy="4846638"/>
          </a:xfrm>
        </p:spPr>
        <p:txBody>
          <a:bodyPr/>
          <a:lstStyle/>
          <a:p>
            <a:pPr eaLnBrk="1" hangingPunct="1">
              <a:spcBef>
                <a:spcPts val="1800"/>
              </a:spcBef>
            </a:pPr>
            <a:r>
              <a:rPr lang="en-US" dirty="0">
                <a:latin typeface="Arial"/>
                <a:cs typeface="Arial"/>
              </a:rPr>
              <a:t>The most effective way to address resistance, explore ambivalence, and elicit internal motivation</a:t>
            </a:r>
          </a:p>
          <a:p>
            <a:pPr eaLnBrk="1" hangingPunct="1">
              <a:spcBef>
                <a:spcPts val="1800"/>
              </a:spcBef>
            </a:pPr>
            <a:r>
              <a:rPr lang="en-US" dirty="0">
                <a:latin typeface="Arial"/>
                <a:cs typeface="Arial"/>
              </a:rPr>
              <a:t>The most difficult skill to master</a:t>
            </a:r>
          </a:p>
          <a:p>
            <a:pPr eaLnBrk="1" hangingPunct="1">
              <a:spcBef>
                <a:spcPts val="1800"/>
              </a:spcBef>
            </a:pPr>
            <a:r>
              <a:rPr lang="en-US" dirty="0">
                <a:latin typeface="Arial"/>
                <a:cs typeface="Arial"/>
              </a:rPr>
              <a:t>Reflections are always statements, not questions.</a:t>
            </a:r>
          </a:p>
          <a:p>
            <a:pPr eaLnBrk="1" hangingPunct="1">
              <a:spcBef>
                <a:spcPts val="1800"/>
              </a:spcBef>
            </a:pPr>
            <a:r>
              <a:rPr lang="en-US" dirty="0">
                <a:latin typeface="Arial"/>
                <a:cs typeface="Arial"/>
              </a:rPr>
              <a:t>Drop voice at end of sentence.</a:t>
            </a:r>
          </a:p>
          <a:p>
            <a:pPr eaLnBrk="1" hangingPunct="1">
              <a:spcBef>
                <a:spcPts val="1800"/>
              </a:spcBef>
            </a:pPr>
            <a:r>
              <a:rPr lang="en-US" dirty="0">
                <a:latin typeface="Arial"/>
                <a:cs typeface="Arial"/>
              </a:rPr>
              <a:t>Examples of stems:</a:t>
            </a:r>
          </a:p>
          <a:p>
            <a:pPr lvl="1" eaLnBrk="1" hangingPunct="1">
              <a:spcBef>
                <a:spcPts val="1800"/>
              </a:spcBef>
            </a:pPr>
            <a:r>
              <a:rPr lang="en-US" dirty="0">
                <a:latin typeface="Arial"/>
                <a:cs typeface="Arial"/>
              </a:rPr>
              <a:t>“It sounds like you….”</a:t>
            </a:r>
          </a:p>
          <a:p>
            <a:pPr lvl="1" eaLnBrk="1" hangingPunct="1">
              <a:spcBef>
                <a:spcPts val="1800"/>
              </a:spcBef>
            </a:pPr>
            <a:r>
              <a:rPr lang="en-US" dirty="0">
                <a:latin typeface="Arial"/>
                <a:cs typeface="Arial"/>
              </a:rPr>
              <a:t>“You are feeling….”</a:t>
            </a:r>
          </a:p>
          <a:p>
            <a:pPr lvl="1" eaLnBrk="1" hangingPunct="1">
              <a:spcBef>
                <a:spcPts val="1800"/>
              </a:spcBef>
            </a:pPr>
            <a:r>
              <a:rPr lang="en-US" dirty="0">
                <a:latin typeface="Arial"/>
                <a:cs typeface="Arial"/>
              </a:rPr>
              <a:t>“You’re wondering if…”</a:t>
            </a:r>
          </a:p>
          <a:p>
            <a:pPr eaLnBrk="1" hangingPunct="1"/>
            <a:endParaRPr lang="en-US" dirty="0"/>
          </a:p>
        </p:txBody>
      </p:sp>
    </p:spTree>
    <p:custDataLst>
      <p:tags r:id="rId1"/>
    </p:custDataLst>
    <p:extLst>
      <p:ext uri="{BB962C8B-B14F-4D97-AF65-F5344CB8AC3E}">
        <p14:creationId xmlns:p14="http://schemas.microsoft.com/office/powerpoint/2010/main" val="36891487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609600" y="838200"/>
            <a:ext cx="7785100" cy="5262979"/>
          </a:xfrm>
          <a:prstGeom prst="rect">
            <a:avLst/>
          </a:prstGeom>
          <a:noFill/>
          <a:ln w="9525">
            <a:noFill/>
            <a:miter lim="800000"/>
            <a:headEnd/>
            <a:tailEnd/>
          </a:ln>
        </p:spPr>
        <p:txBody>
          <a:bodyPr wrap="square">
            <a:spAutoFit/>
          </a:bodyPr>
          <a:lstStyle/>
          <a:p>
            <a:pPr algn="ctr"/>
            <a:r>
              <a:rPr lang="en-US" sz="6600" dirty="0">
                <a:latin typeface="Arial" pitchFamily="34" charset="0"/>
                <a:cs typeface="Arial" pitchFamily="34" charset="0"/>
              </a:rPr>
              <a:t>Listen for What?</a:t>
            </a:r>
          </a:p>
          <a:p>
            <a:pPr algn="ctr"/>
            <a:endParaRPr lang="en-US" sz="5400" b="0" dirty="0">
              <a:latin typeface="Arial" pitchFamily="34" charset="0"/>
              <a:cs typeface="Arial" pitchFamily="34" charset="0"/>
            </a:endParaRPr>
          </a:p>
          <a:p>
            <a:pPr algn="ctr"/>
            <a:endParaRPr lang="en-US" sz="5400" b="0" dirty="0">
              <a:latin typeface="Arial" pitchFamily="34" charset="0"/>
              <a:cs typeface="Arial" pitchFamily="34" charset="0"/>
            </a:endParaRPr>
          </a:p>
          <a:p>
            <a:pPr algn="ctr"/>
            <a:r>
              <a:rPr lang="en-US" sz="5400" b="0" dirty="0">
                <a:latin typeface="Arial" pitchFamily="34" charset="0"/>
                <a:cs typeface="Arial" pitchFamily="34" charset="0"/>
              </a:rPr>
              <a:t>Recognizing,</a:t>
            </a:r>
          </a:p>
          <a:p>
            <a:pPr algn="ctr"/>
            <a:r>
              <a:rPr lang="en-US" sz="5400" b="0" dirty="0">
                <a:latin typeface="Arial" pitchFamily="34" charset="0"/>
                <a:cs typeface="Arial" pitchFamily="34" charset="0"/>
              </a:rPr>
              <a:t>Reinforcing, and Eliciting </a:t>
            </a:r>
          </a:p>
          <a:p>
            <a:pPr algn="ctr"/>
            <a:r>
              <a:rPr lang="en-US" sz="5400" b="0" dirty="0">
                <a:latin typeface="Arial" pitchFamily="34" charset="0"/>
                <a:cs typeface="Arial" pitchFamily="34" charset="0"/>
              </a:rPr>
              <a:t>Change Talk</a:t>
            </a:r>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381000"/>
            <a:ext cx="8229600" cy="762000"/>
          </a:xfrm>
        </p:spPr>
        <p:txBody>
          <a:bodyPr>
            <a:normAutofit/>
          </a:bodyPr>
          <a:lstStyle/>
          <a:p>
            <a:pPr algn="ctr" eaLnBrk="1" fontAlgn="auto" hangingPunct="1">
              <a:spcAft>
                <a:spcPts val="0"/>
              </a:spcAft>
              <a:defRPr/>
            </a:pPr>
            <a:r>
              <a:rPr lang="en-US" sz="4000" b="1" dirty="0">
                <a:solidFill>
                  <a:schemeClr val="tx2">
                    <a:satMod val="130000"/>
                  </a:schemeClr>
                </a:solidFill>
                <a:latin typeface="Arial" pitchFamily="34" charset="0"/>
                <a:cs typeface="Arial" pitchFamily="34" charset="0"/>
              </a:rPr>
              <a:t>Change talk vs. Sustain talk</a:t>
            </a:r>
          </a:p>
        </p:txBody>
      </p:sp>
      <p:sp>
        <p:nvSpPr>
          <p:cNvPr id="51203" name="Rectangle 3"/>
          <p:cNvSpPr>
            <a:spLocks noGrp="1" noChangeArrowheads="1"/>
          </p:cNvSpPr>
          <p:nvPr>
            <p:ph idx="1"/>
          </p:nvPr>
        </p:nvSpPr>
        <p:spPr>
          <a:xfrm>
            <a:off x="304800" y="1447800"/>
            <a:ext cx="8305800" cy="4953000"/>
          </a:xfrm>
        </p:spPr>
        <p:txBody>
          <a:bodyPr/>
          <a:lstStyle/>
          <a:p>
            <a:pPr marL="0" indent="0" eaLnBrk="1" hangingPunct="1">
              <a:spcBef>
                <a:spcPts val="0"/>
              </a:spcBef>
            </a:pPr>
            <a:r>
              <a:rPr lang="en-US" sz="3200" u="sng" dirty="0">
                <a:latin typeface="Arial" pitchFamily="34" charset="0"/>
                <a:cs typeface="Arial" pitchFamily="34" charset="0"/>
              </a:rPr>
              <a:t>Change talk</a:t>
            </a:r>
            <a:r>
              <a:rPr lang="en-US" sz="3200" dirty="0">
                <a:latin typeface="Arial" pitchFamily="34" charset="0"/>
                <a:cs typeface="Arial" pitchFamily="34" charset="0"/>
              </a:rPr>
              <a:t> is everything that the patient   </a:t>
            </a:r>
            <a:br>
              <a:rPr lang="en-US" sz="3200" dirty="0">
                <a:latin typeface="Arial" pitchFamily="34" charset="0"/>
                <a:cs typeface="Arial" pitchFamily="34" charset="0"/>
              </a:rPr>
            </a:br>
            <a:r>
              <a:rPr lang="en-US" sz="3200" dirty="0">
                <a:latin typeface="Arial" pitchFamily="34" charset="0"/>
                <a:cs typeface="Arial" pitchFamily="34" charset="0"/>
              </a:rPr>
              <a:t>   says in favor of movement in the direction  </a:t>
            </a:r>
            <a:br>
              <a:rPr lang="en-US" sz="3200" dirty="0">
                <a:latin typeface="Arial" pitchFamily="34" charset="0"/>
                <a:cs typeface="Arial" pitchFamily="34" charset="0"/>
              </a:rPr>
            </a:br>
            <a:r>
              <a:rPr lang="en-US" sz="3200" dirty="0">
                <a:latin typeface="Arial" pitchFamily="34" charset="0"/>
                <a:cs typeface="Arial" pitchFamily="34" charset="0"/>
              </a:rPr>
              <a:t>   of change. Significantly predictive of real  </a:t>
            </a:r>
            <a:br>
              <a:rPr lang="en-US" sz="3200" dirty="0">
                <a:latin typeface="Arial" pitchFamily="34" charset="0"/>
                <a:cs typeface="Arial" pitchFamily="34" charset="0"/>
              </a:rPr>
            </a:br>
            <a:r>
              <a:rPr lang="en-US" sz="3200" dirty="0">
                <a:latin typeface="Arial" pitchFamily="34" charset="0"/>
                <a:cs typeface="Arial" pitchFamily="34" charset="0"/>
              </a:rPr>
              <a:t>   behavioral change</a:t>
            </a:r>
          </a:p>
          <a:p>
            <a:pPr marL="0" indent="0" eaLnBrk="1" hangingPunct="1">
              <a:spcBef>
                <a:spcPts val="0"/>
              </a:spcBef>
            </a:pPr>
            <a:endParaRPr lang="en-US" sz="3200" u="sng" dirty="0">
              <a:latin typeface="Arial" pitchFamily="34" charset="0"/>
              <a:cs typeface="Arial" pitchFamily="34" charset="0"/>
            </a:endParaRPr>
          </a:p>
          <a:p>
            <a:pPr marL="0" indent="0" eaLnBrk="1" hangingPunct="1">
              <a:spcBef>
                <a:spcPts val="0"/>
              </a:spcBef>
            </a:pPr>
            <a:r>
              <a:rPr lang="en-US" sz="3200" u="sng" dirty="0">
                <a:latin typeface="Arial" pitchFamily="34" charset="0"/>
                <a:cs typeface="Arial" pitchFamily="34" charset="0"/>
              </a:rPr>
              <a:t>Sustain talk</a:t>
            </a:r>
            <a:r>
              <a:rPr lang="en-US" sz="3200" dirty="0">
                <a:latin typeface="Arial" pitchFamily="34" charset="0"/>
                <a:cs typeface="Arial" pitchFamily="34" charset="0"/>
              </a:rPr>
              <a:t> is what they say that </a:t>
            </a:r>
          </a:p>
          <a:p>
            <a:pPr marL="0" indent="0" eaLnBrk="1" hangingPunct="1">
              <a:spcBef>
                <a:spcPts val="0"/>
              </a:spcBef>
              <a:buNone/>
            </a:pPr>
            <a:r>
              <a:rPr lang="en-US" sz="3200" dirty="0">
                <a:latin typeface="Arial" pitchFamily="34" charset="0"/>
                <a:cs typeface="Arial" pitchFamily="34" charset="0"/>
              </a:rPr>
              <a:t>   favors the status quo. Significantly </a:t>
            </a:r>
          </a:p>
          <a:p>
            <a:pPr marL="0" indent="0" eaLnBrk="1" hangingPunct="1">
              <a:spcBef>
                <a:spcPts val="0"/>
              </a:spcBef>
              <a:buNone/>
            </a:pPr>
            <a:r>
              <a:rPr lang="en-US" sz="3200" dirty="0">
                <a:latin typeface="Arial" pitchFamily="34" charset="0"/>
                <a:cs typeface="Arial" pitchFamily="34" charset="0"/>
              </a:rPr>
              <a:t>   predictive of NO CHANGR</a:t>
            </a:r>
          </a:p>
          <a:p>
            <a:pPr marL="0" indent="0" eaLnBrk="1" hangingPunct="1">
              <a:spcBef>
                <a:spcPts val="0"/>
              </a:spcBef>
            </a:pPr>
            <a:endParaRPr lang="en-US" sz="3200" dirty="0">
              <a:latin typeface="Arial" pitchFamily="34" charset="0"/>
              <a:cs typeface="Arial" pitchFamily="34" charset="0"/>
            </a:endParaRPr>
          </a:p>
          <a:p>
            <a:pPr marL="0" indent="0" eaLnBrk="1" hangingPunct="1">
              <a:spcBef>
                <a:spcPts val="0"/>
              </a:spcBef>
            </a:pPr>
            <a:r>
              <a:rPr lang="en-US" sz="3200" dirty="0">
                <a:latin typeface="Arial" pitchFamily="34" charset="0"/>
                <a:cs typeface="Arial" pitchFamily="34" charset="0"/>
              </a:rPr>
              <a:t>Both are always present</a:t>
            </a:r>
          </a:p>
        </p:txBody>
      </p:sp>
      <p:pic>
        <p:nvPicPr>
          <p:cNvPr id="51209" name="Picture 9" descr="C:\Users\igork\Documents\MI\pr84878.jpg"/>
          <p:cNvPicPr>
            <a:picLocks noChangeAspect="1" noChangeArrowheads="1"/>
          </p:cNvPicPr>
          <p:nvPr/>
        </p:nvPicPr>
        <p:blipFill>
          <a:blip r:embed="rId4" cstate="print"/>
          <a:srcRect/>
          <a:stretch>
            <a:fillRect/>
          </a:stretch>
        </p:blipFill>
        <p:spPr bwMode="auto">
          <a:xfrm>
            <a:off x="7162800" y="3962400"/>
            <a:ext cx="1816100" cy="2732186"/>
          </a:xfrm>
          <a:prstGeom prst="rect">
            <a:avLst/>
          </a:prstGeom>
          <a:noFill/>
        </p:spPr>
      </p:pic>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60" name="Group 36"/>
          <p:cNvGraphicFramePr>
            <a:graphicFrameLocks noGrp="1"/>
          </p:cNvGraphicFramePr>
          <p:nvPr/>
        </p:nvGraphicFramePr>
        <p:xfrm>
          <a:off x="1447800" y="1600200"/>
          <a:ext cx="6781800" cy="4619876"/>
        </p:xfrm>
        <a:graphic>
          <a:graphicData uri="http://schemas.openxmlformats.org/drawingml/2006/table">
            <a:tbl>
              <a:tblPr/>
              <a:tblGrid>
                <a:gridCol w="3360624">
                  <a:extLst>
                    <a:ext uri="{9D8B030D-6E8A-4147-A177-3AD203B41FA5}">
                      <a16:colId xmlns:a16="http://schemas.microsoft.com/office/drawing/2014/main" val="20000"/>
                    </a:ext>
                  </a:extLst>
                </a:gridCol>
                <a:gridCol w="3421176">
                  <a:extLst>
                    <a:ext uri="{9D8B030D-6E8A-4147-A177-3AD203B41FA5}">
                      <a16:colId xmlns:a16="http://schemas.microsoft.com/office/drawing/2014/main" val="20001"/>
                    </a:ext>
                  </a:extLst>
                </a:gridCol>
              </a:tblGrid>
              <a:tr h="1253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gain if I don’t make this change?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lose if I don’t make this change?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053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863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lose if I make this change?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a:ln>
                            <a:noFill/>
                          </a:ln>
                          <a:solidFill>
                            <a:srgbClr val="060606"/>
                          </a:solidFill>
                          <a:effectLst/>
                          <a:latin typeface="+mn-lt"/>
                        </a:rPr>
                        <a:t>What will I gain from making this change?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40271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rgbClr val="060606"/>
                        </a:solidFill>
                        <a:effectLst/>
                        <a:latin typeface="+mn-lt"/>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1635" name="Text Box 19"/>
          <p:cNvSpPr txBox="1">
            <a:spLocks noChangeArrowheads="1"/>
          </p:cNvSpPr>
          <p:nvPr/>
        </p:nvSpPr>
        <p:spPr bwMode="auto">
          <a:xfrm>
            <a:off x="2209800" y="739775"/>
            <a:ext cx="5334000" cy="708025"/>
          </a:xfrm>
          <a:prstGeom prst="rect">
            <a:avLst/>
          </a:prstGeom>
          <a:noFill/>
          <a:ln w="12700">
            <a:noFill/>
            <a:miter lim="800000"/>
            <a:headEnd type="none" w="sm" len="sm"/>
            <a:tailEnd type="none" w="sm" len="sm"/>
          </a:ln>
        </p:spPr>
        <p:txBody>
          <a:bodyPr>
            <a:spAutoFit/>
          </a:bodyPr>
          <a:lstStyle/>
          <a:p>
            <a:pPr algn="ctr" eaLnBrk="0" hangingPunct="0"/>
            <a:r>
              <a:rPr lang="en-US" b="0">
                <a:solidFill>
                  <a:schemeClr val="tx1"/>
                </a:solidFill>
                <a:latin typeface="Palatino Linotype" pitchFamily="18" charset="0"/>
              </a:rPr>
              <a:t>Decisional Balance</a:t>
            </a:r>
          </a:p>
        </p:txBody>
      </p:sp>
      <p:sp>
        <p:nvSpPr>
          <p:cNvPr id="111636" name="TextBox 5"/>
          <p:cNvSpPr txBox="1">
            <a:spLocks noChangeArrowheads="1"/>
          </p:cNvSpPr>
          <p:nvPr/>
        </p:nvSpPr>
        <p:spPr bwMode="auto">
          <a:xfrm>
            <a:off x="1066800" y="3200400"/>
            <a:ext cx="260350" cy="369888"/>
          </a:xfrm>
          <a:prstGeom prst="rect">
            <a:avLst/>
          </a:prstGeom>
          <a:noFill/>
          <a:ln w="9525">
            <a:noFill/>
            <a:miter lim="800000"/>
            <a:headEnd/>
            <a:tailEnd/>
          </a:ln>
        </p:spPr>
        <p:txBody>
          <a:bodyPr>
            <a:spAutoFit/>
          </a:bodyPr>
          <a:lstStyle/>
          <a:p>
            <a:r>
              <a:rPr lang="en-US" sz="1800"/>
              <a:t>1</a:t>
            </a:r>
          </a:p>
        </p:txBody>
      </p:sp>
      <p:sp>
        <p:nvSpPr>
          <p:cNvPr id="111637" name="TextBox 6"/>
          <p:cNvSpPr txBox="1">
            <a:spLocks noChangeArrowheads="1"/>
          </p:cNvSpPr>
          <p:nvPr/>
        </p:nvSpPr>
        <p:spPr bwMode="auto">
          <a:xfrm>
            <a:off x="1066800" y="5486400"/>
            <a:ext cx="452438" cy="369888"/>
          </a:xfrm>
          <a:prstGeom prst="rect">
            <a:avLst/>
          </a:prstGeom>
          <a:noFill/>
          <a:ln w="9525">
            <a:noFill/>
            <a:miter lim="800000"/>
            <a:headEnd/>
            <a:tailEnd/>
          </a:ln>
        </p:spPr>
        <p:txBody>
          <a:bodyPr>
            <a:spAutoFit/>
          </a:bodyPr>
          <a:lstStyle/>
          <a:p>
            <a:r>
              <a:rPr lang="en-US" sz="1800"/>
              <a:t>2</a:t>
            </a:r>
          </a:p>
        </p:txBody>
      </p:sp>
      <p:sp>
        <p:nvSpPr>
          <p:cNvPr id="111638" name="TextBox 7"/>
          <p:cNvSpPr txBox="1">
            <a:spLocks noChangeArrowheads="1"/>
          </p:cNvSpPr>
          <p:nvPr/>
        </p:nvSpPr>
        <p:spPr bwMode="auto">
          <a:xfrm>
            <a:off x="8458200" y="3276600"/>
            <a:ext cx="300038" cy="369888"/>
          </a:xfrm>
          <a:prstGeom prst="rect">
            <a:avLst/>
          </a:prstGeom>
          <a:noFill/>
          <a:ln w="9525">
            <a:noFill/>
            <a:miter lim="800000"/>
            <a:headEnd/>
            <a:tailEnd/>
          </a:ln>
        </p:spPr>
        <p:txBody>
          <a:bodyPr wrap="none">
            <a:spAutoFit/>
          </a:bodyPr>
          <a:lstStyle/>
          <a:p>
            <a:r>
              <a:rPr lang="en-US" sz="1800"/>
              <a:t>3</a:t>
            </a:r>
          </a:p>
        </p:txBody>
      </p:sp>
      <p:sp>
        <p:nvSpPr>
          <p:cNvPr id="111639" name="TextBox 8"/>
          <p:cNvSpPr txBox="1">
            <a:spLocks noChangeArrowheads="1"/>
          </p:cNvSpPr>
          <p:nvPr/>
        </p:nvSpPr>
        <p:spPr bwMode="auto">
          <a:xfrm>
            <a:off x="8534400" y="5638800"/>
            <a:ext cx="300038" cy="369888"/>
          </a:xfrm>
          <a:prstGeom prst="rect">
            <a:avLst/>
          </a:prstGeom>
          <a:noFill/>
          <a:ln w="9525">
            <a:noFill/>
            <a:miter lim="800000"/>
            <a:headEnd/>
            <a:tailEnd/>
          </a:ln>
        </p:spPr>
        <p:txBody>
          <a:bodyPr wrap="none">
            <a:spAutoFit/>
          </a:bodyPr>
          <a:lstStyle/>
          <a:p>
            <a:r>
              <a:rPr lang="en-US" sz="1800"/>
              <a:t>4</a:t>
            </a:r>
          </a:p>
        </p:txBody>
      </p:sp>
    </p:spTree>
    <p:custDataLst>
      <p:tags r:id="rId1"/>
    </p:custDataLst>
    <p:extLst>
      <p:ext uri="{BB962C8B-B14F-4D97-AF65-F5344CB8AC3E}">
        <p14:creationId xmlns:p14="http://schemas.microsoft.com/office/powerpoint/2010/main" val="1317906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0"/>
            <a:ext cx="7772400" cy="1143000"/>
          </a:xfrm>
        </p:spPr>
        <p:txBody>
          <a:bodyPr/>
          <a:lstStyle/>
          <a:p>
            <a:pPr eaLnBrk="1" hangingPunct="1">
              <a:defRPr/>
            </a:pPr>
            <a:r>
              <a:rPr lang="en-US" sz="4800" b="1" dirty="0">
                <a:solidFill>
                  <a:schemeClr val="accent1">
                    <a:lumMod val="75000"/>
                  </a:schemeClr>
                </a:solidFill>
                <a:latin typeface="Arial" pitchFamily="34" charset="0"/>
                <a:cs typeface="Arial" pitchFamily="34" charset="0"/>
              </a:rPr>
              <a:t>You would think . . . </a:t>
            </a:r>
          </a:p>
        </p:txBody>
      </p:sp>
      <p:sp>
        <p:nvSpPr>
          <p:cNvPr id="101379" name="Rectangle 3"/>
          <p:cNvSpPr>
            <a:spLocks noGrp="1" noChangeArrowheads="1"/>
          </p:cNvSpPr>
          <p:nvPr>
            <p:ph idx="1"/>
          </p:nvPr>
        </p:nvSpPr>
        <p:spPr>
          <a:xfrm>
            <a:off x="304800" y="1143000"/>
            <a:ext cx="8610600" cy="5486400"/>
          </a:xfrm>
        </p:spPr>
        <p:txBody>
          <a:bodyPr/>
          <a:lstStyle/>
          <a:p>
            <a:pPr eaLnBrk="1" hangingPunct="1">
              <a:defRPr/>
            </a:pPr>
            <a:r>
              <a:rPr lang="en-US" sz="2800" dirty="0">
                <a:solidFill>
                  <a:srgbClr val="0B5395"/>
                </a:solidFill>
                <a:latin typeface="Arial" pitchFamily="34" charset="0"/>
                <a:cs typeface="Arial" pitchFamily="34" charset="0"/>
              </a:rPr>
              <a:t>That having had a heart attack would be enough for someone to quit smoking and exercise more. </a:t>
            </a:r>
          </a:p>
          <a:p>
            <a:pPr eaLnBrk="1" hangingPunct="1">
              <a:defRPr/>
            </a:pPr>
            <a:r>
              <a:rPr lang="en-US" sz="2800" dirty="0">
                <a:solidFill>
                  <a:srgbClr val="0B5395"/>
                </a:solidFill>
                <a:latin typeface="Arial" pitchFamily="34" charset="0"/>
                <a:cs typeface="Arial" pitchFamily="34" charset="0"/>
              </a:rPr>
              <a:t>That hangovers, damaged relationships, would be enough to convince people to do something about their drinking or drug use</a:t>
            </a:r>
          </a:p>
          <a:p>
            <a:pPr eaLnBrk="1" hangingPunct="1">
              <a:defRPr/>
            </a:pPr>
            <a:r>
              <a:rPr lang="en-US" sz="2800" dirty="0">
                <a:solidFill>
                  <a:srgbClr val="0B5395"/>
                </a:solidFill>
                <a:latin typeface="Arial" pitchFamily="34" charset="0"/>
                <a:cs typeface="Arial" pitchFamily="34" charset="0"/>
              </a:rPr>
              <a:t>That being diagnosed with diabetes will be enough to someone to start a diet and medication</a:t>
            </a:r>
          </a:p>
          <a:p>
            <a:pPr eaLnBrk="1" hangingPunct="1">
              <a:defRPr/>
            </a:pPr>
            <a:r>
              <a:rPr lang="en-US" sz="2800" dirty="0">
                <a:solidFill>
                  <a:srgbClr val="0B5395"/>
                </a:solidFill>
                <a:latin typeface="Arial" pitchFamily="34" charset="0"/>
                <a:cs typeface="Arial" pitchFamily="34" charset="0"/>
              </a:rPr>
              <a:t>That time spent in the jail or prison would dissuade someone from re-offending</a:t>
            </a:r>
          </a:p>
          <a:p>
            <a:pPr algn="ctr" eaLnBrk="1" hangingPunct="1">
              <a:buNone/>
              <a:defRPr/>
            </a:pPr>
            <a:r>
              <a:rPr lang="en-US" sz="2800" dirty="0">
                <a:solidFill>
                  <a:srgbClr val="0B5395"/>
                </a:solidFill>
                <a:latin typeface="Arial" pitchFamily="34" charset="0"/>
                <a:cs typeface="Arial" pitchFamily="34" charset="0"/>
              </a:rPr>
              <a:t>	</a:t>
            </a:r>
            <a:r>
              <a:rPr lang="en-US" sz="4000" dirty="0">
                <a:solidFill>
                  <a:srgbClr val="0B5395"/>
                </a:solidFill>
                <a:latin typeface="Arial" pitchFamily="34" charset="0"/>
                <a:cs typeface="Arial" pitchFamily="34" charset="0"/>
              </a:rPr>
              <a:t>and sometimes it does . . . .</a:t>
            </a:r>
            <a:endParaRPr lang="en-US" sz="2800" dirty="0">
              <a:solidFill>
                <a:srgbClr val="0B5395"/>
              </a:solidFill>
              <a:latin typeface="Arial" pitchFamily="34" charset="0"/>
              <a:cs typeface="Arial" pitchFamily="34" charset="0"/>
            </a:endParaRPr>
          </a:p>
          <a:p>
            <a:pPr eaLnBrk="1" hangingPunct="1">
              <a:buFontTx/>
              <a:buNone/>
              <a:defRPr/>
            </a:pPr>
            <a:endParaRPr lang="en-US" sz="2800" dirty="0">
              <a:solidFill>
                <a:srgbClr val="FFFF66"/>
              </a:solidFill>
              <a:latin typeface="Arial" pitchFamily="34" charset="0"/>
              <a:cs typeface="Arial" pitchFamily="34" charset="0"/>
            </a:endParaRPr>
          </a:p>
          <a:p>
            <a:pPr eaLnBrk="1" hangingPunct="1">
              <a:defRPr/>
            </a:pPr>
            <a:endParaRPr lang="en-US" sz="2800" dirty="0">
              <a:solidFill>
                <a:srgbClr val="FFFF66"/>
              </a:solidFill>
              <a:latin typeface="Arial" pitchFamily="34" charset="0"/>
              <a:cs typeface="Arial" pitchFamily="34" charset="0"/>
            </a:endParaRPr>
          </a:p>
          <a:p>
            <a:pPr eaLnBrk="1" hangingPunct="1">
              <a:defRPr/>
            </a:pPr>
            <a:endParaRPr lang="en-US" dirty="0">
              <a:solidFill>
                <a:srgbClr val="FFFF66"/>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137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0137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0137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013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chemeClr val="tx1"/>
                </a:solidFill>
              </a:rPr>
              <a:t> IMPORTANCE RULER</a:t>
            </a:r>
            <a:endParaRPr lang="en-US" dirty="0"/>
          </a:p>
        </p:txBody>
      </p:sp>
      <p:graphicFrame>
        <p:nvGraphicFramePr>
          <p:cNvPr id="4" name="Content Placeholder 3"/>
          <p:cNvGraphicFramePr>
            <a:graphicFrameLocks noGrp="1"/>
          </p:cNvGraphicFramePr>
          <p:nvPr>
            <p:ph sz="quarter" idx="1"/>
          </p:nvPr>
        </p:nvGraphicFramePr>
        <p:xfrm>
          <a:off x="281940" y="1783080"/>
          <a:ext cx="8610600" cy="1478279"/>
        </p:xfrm>
        <a:graphic>
          <a:graphicData uri="http://schemas.openxmlformats.org/drawingml/2006/table">
            <a:tbl>
              <a:tblPr firstRow="1" bandRow="1">
                <a:tableStyleId>{5C22544A-7EE6-4342-B048-85BDC9FD1C3A}</a:tableStyleId>
              </a:tblPr>
              <a:tblGrid>
                <a:gridCol w="1722120">
                  <a:extLst>
                    <a:ext uri="{9D8B030D-6E8A-4147-A177-3AD203B41FA5}">
                      <a16:colId xmlns:a16="http://schemas.microsoft.com/office/drawing/2014/main" val="20000"/>
                    </a:ext>
                  </a:extLst>
                </a:gridCol>
                <a:gridCol w="1722120">
                  <a:extLst>
                    <a:ext uri="{9D8B030D-6E8A-4147-A177-3AD203B41FA5}">
                      <a16:colId xmlns:a16="http://schemas.microsoft.com/office/drawing/2014/main" val="20001"/>
                    </a:ext>
                  </a:extLst>
                </a:gridCol>
                <a:gridCol w="1722120">
                  <a:extLst>
                    <a:ext uri="{9D8B030D-6E8A-4147-A177-3AD203B41FA5}">
                      <a16:colId xmlns:a16="http://schemas.microsoft.com/office/drawing/2014/main" val="20002"/>
                    </a:ext>
                  </a:extLst>
                </a:gridCol>
                <a:gridCol w="1722120">
                  <a:extLst>
                    <a:ext uri="{9D8B030D-6E8A-4147-A177-3AD203B41FA5}">
                      <a16:colId xmlns:a16="http://schemas.microsoft.com/office/drawing/2014/main" val="20003"/>
                    </a:ext>
                  </a:extLst>
                </a:gridCol>
                <a:gridCol w="1722120">
                  <a:extLst>
                    <a:ext uri="{9D8B030D-6E8A-4147-A177-3AD203B41FA5}">
                      <a16:colId xmlns:a16="http://schemas.microsoft.com/office/drawing/2014/main" val="20004"/>
                    </a:ext>
                  </a:extLst>
                </a:gridCol>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0%</a:t>
                      </a:r>
                      <a:endParaRPr lang="en-US" sz="1400" kern="1200" dirty="0">
                        <a:solidFill>
                          <a:schemeClr val="tx1"/>
                        </a:solidFill>
                        <a:effectLst/>
                        <a:latin typeface="+mn-lt"/>
                        <a:ea typeface="+mn-ea"/>
                        <a:cs typeface="+mn-cs"/>
                      </a:endParaRP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25%</a:t>
                      </a:r>
                      <a:endParaRPr lang="en-US" sz="1400" kern="1200" dirty="0">
                        <a:solidFill>
                          <a:schemeClr val="tx1"/>
                        </a:solidFill>
                        <a:effectLst/>
                        <a:latin typeface="+mn-lt"/>
                        <a:ea typeface="+mn-ea"/>
                        <a:cs typeface="+mn-cs"/>
                      </a:endParaRP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50%</a:t>
                      </a:r>
                      <a:endParaRPr lang="en-US" sz="1400" kern="1200" dirty="0">
                        <a:solidFill>
                          <a:schemeClr val="tx1"/>
                        </a:solidFill>
                        <a:effectLst/>
                        <a:latin typeface="+mn-lt"/>
                        <a:ea typeface="+mn-ea"/>
                        <a:cs typeface="+mn-cs"/>
                      </a:endParaRP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75%</a:t>
                      </a:r>
                      <a:endParaRPr lang="en-US" sz="1400" kern="1200" dirty="0">
                        <a:solidFill>
                          <a:schemeClr val="tx1"/>
                        </a:solidFill>
                        <a:effectLst/>
                        <a:latin typeface="+mn-lt"/>
                        <a:ea typeface="+mn-ea"/>
                        <a:cs typeface="+mn-cs"/>
                      </a:endParaRPr>
                    </a:p>
                    <a:p>
                      <a:pPr algn="ct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100%</a:t>
                      </a:r>
                      <a:endParaRPr lang="en-US" sz="1400" kern="1200" dirty="0">
                        <a:solidFill>
                          <a:schemeClr val="tx1"/>
                        </a:solidFill>
                        <a:effectLst/>
                        <a:latin typeface="+mn-lt"/>
                        <a:ea typeface="+mn-ea"/>
                        <a:cs typeface="+mn-cs"/>
                      </a:endParaRPr>
                    </a:p>
                    <a:p>
                      <a:pPr algn="ctr"/>
                      <a:endParaRPr lang="en-US" sz="1400" dirty="0"/>
                    </a:p>
                  </a:txBody>
                  <a:tcPr/>
                </a:tc>
                <a:extLst>
                  <a:ext uri="{0D108BD9-81ED-4DB2-BD59-A6C34878D82A}">
                    <a16:rowId xmlns:a16="http://schemas.microsoft.com/office/drawing/2014/main" val="10000"/>
                  </a:ext>
                </a:extLst>
              </a:tr>
              <a:tr h="9601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Not important at all</a:t>
                      </a:r>
                    </a:p>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en-US" sz="1400" kern="1200" dirty="0">
                          <a:solidFill>
                            <a:schemeClr val="tx1"/>
                          </a:solidFill>
                          <a:effectLst/>
                          <a:latin typeface="+mn-lt"/>
                          <a:ea typeface="+mn-ea"/>
                          <a:cs typeface="+mn-cs"/>
                        </a:rPr>
                        <a:t>Most important </a:t>
                      </a:r>
                    </a:p>
                    <a:p>
                      <a:r>
                        <a:rPr lang="en-US" sz="14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4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dirty="0"/>
                    </a:p>
                  </a:txBody>
                  <a:tcPr/>
                </a:tc>
                <a:extLst>
                  <a:ext uri="{0D108BD9-81ED-4DB2-BD59-A6C34878D82A}">
                    <a16:rowId xmlns:a16="http://schemas.microsoft.com/office/drawing/2014/main" val="10001"/>
                  </a:ext>
                </a:extLst>
              </a:tr>
            </a:tbl>
          </a:graphicData>
        </a:graphic>
      </p:graphicFrame>
      <p:sp>
        <p:nvSpPr>
          <p:cNvPr id="7" name="Right Arrow 6"/>
          <p:cNvSpPr/>
          <p:nvPr/>
        </p:nvSpPr>
        <p:spPr>
          <a:xfrm>
            <a:off x="1158240" y="2697480"/>
            <a:ext cx="6858000" cy="274320"/>
          </a:xfrm>
          <a:prstGeom prst="rightArrow">
            <a:avLst>
              <a:gd name="adj1" fmla="val 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Rectangle 4"/>
          <p:cNvSpPr/>
          <p:nvPr/>
        </p:nvSpPr>
        <p:spPr>
          <a:xfrm>
            <a:off x="408709" y="3429000"/>
            <a:ext cx="8412480" cy="3354765"/>
          </a:xfrm>
          <a:prstGeom prst="rect">
            <a:avLst/>
          </a:prstGeom>
        </p:spPr>
        <p:txBody>
          <a:bodyPr>
            <a:spAutoFit/>
          </a:bodyPr>
          <a:lstStyle/>
          <a:p>
            <a:pPr marL="342900" indent="-342900">
              <a:buFont typeface="+mj-lt"/>
              <a:buAutoNum type="arabicPeriod"/>
              <a:defRPr/>
            </a:pPr>
            <a:r>
              <a:rPr lang="en-US" sz="2400" dirty="0"/>
              <a:t>“On a scale of 1 (not at all important) to 10  (extremely important) how important would you say it is for you to _____________________________________? </a:t>
            </a:r>
          </a:p>
          <a:p>
            <a:pPr marL="342900" indent="-342900">
              <a:buFont typeface="+mj-lt"/>
              <a:buAutoNum type="arabicPeriod"/>
              <a:defRPr/>
            </a:pPr>
            <a:r>
              <a:rPr lang="en-US" sz="2400" dirty="0"/>
              <a:t> “Why are you at ____ and not 0 (or a lower number)?” </a:t>
            </a:r>
          </a:p>
          <a:p>
            <a:pPr marL="342900" indent="-342900">
              <a:buFont typeface="+mj-lt"/>
              <a:buAutoNum type="arabicPeriod"/>
              <a:defRPr/>
            </a:pPr>
            <a:r>
              <a:rPr lang="en-US" sz="2400" dirty="0"/>
              <a:t>“What would it take for you to move from _____ to a higher number?”</a:t>
            </a:r>
          </a:p>
          <a:p>
            <a:pPr marL="342900" indent="-342900">
              <a:buFont typeface="+mj-lt"/>
              <a:buAutoNum type="arabicPeriod"/>
              <a:defRPr/>
            </a:pPr>
            <a:r>
              <a:rPr lang="en-US" sz="2400" dirty="0"/>
              <a:t>“How confident are you that you could make the change if you decided to?”</a:t>
            </a:r>
          </a:p>
          <a:p>
            <a:pPr>
              <a:defRPr/>
            </a:pPr>
            <a:endParaRPr lang="en-US" sz="2000" dirty="0"/>
          </a:p>
        </p:txBody>
      </p:sp>
    </p:spTree>
    <p:extLst>
      <p:ext uri="{BB962C8B-B14F-4D97-AF65-F5344CB8AC3E}">
        <p14:creationId xmlns:p14="http://schemas.microsoft.com/office/powerpoint/2010/main" val="1382231236"/>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457200"/>
            <a:ext cx="8677275" cy="1066800"/>
          </a:xfrm>
        </p:spPr>
        <p:txBody>
          <a:bodyPr>
            <a:noAutofit/>
          </a:bodyPr>
          <a:lstStyle/>
          <a:p>
            <a:pPr algn="ctr" eaLnBrk="1" fontAlgn="auto" hangingPunct="1">
              <a:spcAft>
                <a:spcPts val="0"/>
              </a:spcAft>
              <a:defRPr/>
            </a:pPr>
            <a:r>
              <a:rPr lang="en-US" sz="4000" dirty="0">
                <a:solidFill>
                  <a:schemeClr val="tx2">
                    <a:satMod val="130000"/>
                  </a:schemeClr>
                </a:solidFill>
                <a:latin typeface="Palatino Linotype" pitchFamily="18" charset="0"/>
              </a:rPr>
              <a:t> </a:t>
            </a:r>
            <a:br>
              <a:rPr lang="en-US" sz="4000" dirty="0">
                <a:solidFill>
                  <a:schemeClr val="tx2">
                    <a:satMod val="130000"/>
                  </a:schemeClr>
                </a:solidFill>
                <a:latin typeface="Palatino Linotype" pitchFamily="18" charset="0"/>
              </a:rPr>
            </a:br>
            <a:r>
              <a:rPr lang="en-US" sz="5400" b="1" dirty="0">
                <a:solidFill>
                  <a:schemeClr val="tx2">
                    <a:satMod val="130000"/>
                  </a:schemeClr>
                </a:solidFill>
                <a:latin typeface="Arial" pitchFamily="34" charset="0"/>
                <a:cs typeface="Arial" pitchFamily="34" charset="0"/>
              </a:rPr>
              <a:t>Signs of Increasing Motivation for Change</a:t>
            </a:r>
          </a:p>
        </p:txBody>
      </p:sp>
      <p:sp>
        <p:nvSpPr>
          <p:cNvPr id="58371" name="Rectangle 3"/>
          <p:cNvSpPr>
            <a:spLocks noGrp="1" noChangeArrowheads="1"/>
          </p:cNvSpPr>
          <p:nvPr>
            <p:ph idx="1"/>
          </p:nvPr>
        </p:nvSpPr>
        <p:spPr>
          <a:xfrm>
            <a:off x="457200" y="1935163"/>
            <a:ext cx="8458200" cy="4389437"/>
          </a:xfrm>
        </p:spPr>
        <p:txBody>
          <a:bodyPr/>
          <a:lstStyle/>
          <a:p>
            <a:pPr eaLnBrk="1" hangingPunct="1">
              <a:spcBef>
                <a:spcPts val="1200"/>
              </a:spcBef>
            </a:pPr>
            <a:r>
              <a:rPr lang="en-US" sz="3600" dirty="0">
                <a:latin typeface="Arial" pitchFamily="34" charset="0"/>
                <a:cs typeface="Arial" pitchFamily="34" charset="0"/>
              </a:rPr>
              <a:t>Decreased resistance</a:t>
            </a:r>
          </a:p>
          <a:p>
            <a:pPr eaLnBrk="1" hangingPunct="1">
              <a:spcBef>
                <a:spcPts val="1200"/>
              </a:spcBef>
            </a:pPr>
            <a:r>
              <a:rPr lang="en-US" sz="3600" dirty="0">
                <a:latin typeface="Arial" pitchFamily="34" charset="0"/>
                <a:cs typeface="Arial" pitchFamily="34" charset="0"/>
              </a:rPr>
              <a:t>Decreased discussion about the problem</a:t>
            </a:r>
          </a:p>
          <a:p>
            <a:pPr eaLnBrk="1" hangingPunct="1">
              <a:spcBef>
                <a:spcPts val="1200"/>
              </a:spcBef>
            </a:pPr>
            <a:r>
              <a:rPr lang="en-US" sz="3600" dirty="0">
                <a:latin typeface="Arial" pitchFamily="34" charset="0"/>
                <a:cs typeface="Arial" pitchFamily="34" charset="0"/>
              </a:rPr>
              <a:t>More change talk</a:t>
            </a:r>
          </a:p>
          <a:p>
            <a:pPr eaLnBrk="1" hangingPunct="1">
              <a:spcBef>
                <a:spcPts val="1200"/>
              </a:spcBef>
            </a:pPr>
            <a:r>
              <a:rPr lang="en-US" sz="3600" dirty="0">
                <a:latin typeface="Arial" pitchFamily="34" charset="0"/>
                <a:cs typeface="Arial" pitchFamily="34" charset="0"/>
              </a:rPr>
              <a:t>Questions about change</a:t>
            </a:r>
          </a:p>
          <a:p>
            <a:pPr eaLnBrk="1" hangingPunct="1">
              <a:spcBef>
                <a:spcPts val="1200"/>
              </a:spcBef>
            </a:pPr>
            <a:r>
              <a:rPr lang="en-US" sz="3600" dirty="0">
                <a:latin typeface="Arial" pitchFamily="34" charset="0"/>
                <a:cs typeface="Arial" pitchFamily="34" charset="0"/>
              </a:rPr>
              <a:t>Experimenting</a:t>
            </a: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4" cstate="print"/>
          <a:srcRect/>
          <a:stretch>
            <a:fillRect/>
          </a:stretch>
        </p:blipFill>
        <p:spPr bwMode="auto">
          <a:xfrm>
            <a:off x="0" y="0"/>
            <a:ext cx="9144000" cy="6892925"/>
          </a:xfrm>
          <a:prstGeom prst="rect">
            <a:avLst/>
          </a:prstGeom>
          <a:noFill/>
          <a:ln w="9525">
            <a:noFill/>
            <a:miter lim="800000"/>
            <a:headEnd/>
            <a:tailEnd/>
          </a:ln>
        </p:spPr>
      </p:pic>
      <p:sp>
        <p:nvSpPr>
          <p:cNvPr id="57346" name="Text Box 4"/>
          <p:cNvSpPr txBox="1">
            <a:spLocks noChangeArrowheads="1"/>
          </p:cNvSpPr>
          <p:nvPr/>
        </p:nvSpPr>
        <p:spPr bwMode="auto">
          <a:xfrm>
            <a:off x="3505200" y="0"/>
            <a:ext cx="5638800" cy="1200329"/>
          </a:xfrm>
          <a:prstGeom prst="rect">
            <a:avLst/>
          </a:prstGeom>
          <a:noFill/>
          <a:ln w="9525">
            <a:noFill/>
            <a:miter lim="800000"/>
            <a:headEnd/>
            <a:tailEnd/>
          </a:ln>
          <a:effectLst>
            <a:glow rad="139700">
              <a:schemeClr val="accent1">
                <a:satMod val="175000"/>
                <a:alpha val="40000"/>
              </a:schemeClr>
            </a:glow>
          </a:effectLst>
        </p:spPr>
        <p:txBody>
          <a:bodyPr wrap="square">
            <a:spAutoFit/>
          </a:bodyPr>
          <a:lstStyle/>
          <a:p>
            <a:pPr algn="ctr">
              <a:defRPr/>
            </a:pPr>
            <a:r>
              <a:rPr lang="en-US" sz="7200" dirty="0">
                <a:solidFill>
                  <a:srgbClr val="EAEA1E"/>
                </a:solidFill>
                <a:effectLst>
                  <a:outerShdw blurRad="38100" dist="38100" dir="2700000" algn="tl">
                    <a:srgbClr val="000000">
                      <a:alpha val="43137"/>
                    </a:srgbClr>
                  </a:outerShdw>
                </a:effectLst>
                <a:latin typeface="Arial" pitchFamily="34" charset="0"/>
              </a:rPr>
              <a:t>Thank you</a:t>
            </a: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685800" y="762000"/>
            <a:ext cx="7772400" cy="4953000"/>
          </a:xfrm>
        </p:spPr>
        <p:txBody>
          <a:bodyPr/>
          <a:lstStyle/>
          <a:p>
            <a:pPr algn="ctr" eaLnBrk="1" hangingPunct="1">
              <a:defRPr/>
            </a:pPr>
            <a:r>
              <a:rPr lang="en-US" sz="6600" dirty="0">
                <a:solidFill>
                  <a:schemeClr val="tx2">
                    <a:lumMod val="75000"/>
                  </a:schemeClr>
                </a:solidFill>
                <a:latin typeface="Arial" pitchFamily="34" charset="0"/>
                <a:cs typeface="Arial" pitchFamily="34" charset="0"/>
              </a:rPr>
              <a:t>Yet so often it is not enough. </a:t>
            </a:r>
            <a:br>
              <a:rPr lang="en-US" sz="6600" dirty="0">
                <a:solidFill>
                  <a:schemeClr val="tx2">
                    <a:lumMod val="75000"/>
                  </a:schemeClr>
                </a:solidFill>
                <a:latin typeface="Arial" pitchFamily="34" charset="0"/>
                <a:cs typeface="Arial" pitchFamily="34" charset="0"/>
              </a:rPr>
            </a:br>
            <a:br>
              <a:rPr lang="en-US" sz="6600" dirty="0">
                <a:solidFill>
                  <a:schemeClr val="tx2">
                    <a:lumMod val="75000"/>
                  </a:schemeClr>
                </a:solidFill>
                <a:latin typeface="Arial" pitchFamily="34" charset="0"/>
                <a:cs typeface="Arial" pitchFamily="34" charset="0"/>
              </a:rPr>
            </a:br>
            <a:r>
              <a:rPr lang="en-US" sz="11500" b="1" i="1" dirty="0">
                <a:solidFill>
                  <a:schemeClr val="tx2">
                    <a:lumMod val="75000"/>
                  </a:schemeClr>
                </a:solidFill>
                <a:latin typeface="Arial" pitchFamily="34" charset="0"/>
                <a:cs typeface="Arial" pitchFamily="34" charset="0"/>
              </a:rPr>
              <a:t>Why?</a:t>
            </a:r>
            <a:endParaRPr lang="en-US" sz="6600" b="1" i="1" dirty="0">
              <a:solidFill>
                <a:schemeClr val="tx2">
                  <a:lumMod val="75000"/>
                </a:schemeClr>
              </a:solidFill>
              <a:latin typeface="Arial" pitchFamily="34" charset="0"/>
              <a:cs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1026"/>
          <p:cNvSpPr>
            <a:spLocks noGrp="1" noChangeArrowheads="1"/>
          </p:cNvSpPr>
          <p:nvPr>
            <p:ph type="title"/>
          </p:nvPr>
        </p:nvSpPr>
        <p:spPr>
          <a:xfrm>
            <a:off x="685800" y="381000"/>
            <a:ext cx="7772400" cy="1295400"/>
          </a:xfrm>
        </p:spPr>
        <p:txBody>
          <a:bodyPr/>
          <a:lstStyle/>
          <a:p>
            <a:pPr>
              <a:defRPr/>
            </a:pPr>
            <a:r>
              <a:rPr lang="en-US" sz="4800" b="1" dirty="0">
                <a:solidFill>
                  <a:schemeClr val="tx2">
                    <a:lumMod val="75000"/>
                  </a:schemeClr>
                </a:solidFill>
                <a:latin typeface="Arial" pitchFamily="34" charset="0"/>
                <a:cs typeface="Arial" pitchFamily="34" charset="0"/>
              </a:rPr>
              <a:t>Common believes why people do not change</a:t>
            </a:r>
          </a:p>
        </p:txBody>
      </p:sp>
      <p:sp>
        <p:nvSpPr>
          <p:cNvPr id="12291" name="Rectangle 1027"/>
          <p:cNvSpPr>
            <a:spLocks noGrp="1" noChangeArrowheads="1"/>
          </p:cNvSpPr>
          <p:nvPr>
            <p:ph idx="1"/>
          </p:nvPr>
        </p:nvSpPr>
        <p:spPr>
          <a:xfrm>
            <a:off x="533400" y="1600200"/>
            <a:ext cx="8382000" cy="4800600"/>
          </a:xfrm>
        </p:spPr>
        <p:txBody>
          <a:bodyPr/>
          <a:lstStyle/>
          <a:p>
            <a:pPr>
              <a:defRPr/>
            </a:pPr>
            <a:endParaRPr lang="en-US" dirty="0"/>
          </a:p>
          <a:p>
            <a:pPr>
              <a:buFont typeface="Wingdings" pitchFamily="2" charset="2"/>
              <a:buNone/>
              <a:defRPr/>
            </a:pPr>
            <a:r>
              <a:rPr lang="en-US" sz="4000" dirty="0">
                <a:solidFill>
                  <a:schemeClr val="tx2">
                    <a:lumMod val="75000"/>
                  </a:schemeClr>
                </a:solidFill>
                <a:latin typeface="Arial" pitchFamily="34" charset="0"/>
                <a:cs typeface="Arial" pitchFamily="34" charset="0"/>
              </a:rPr>
              <a:t>The problem with them is ... </a:t>
            </a:r>
          </a:p>
          <a:p>
            <a:pPr>
              <a:defRPr/>
            </a:pPr>
            <a:r>
              <a:rPr lang="en-US" sz="4000" dirty="0">
                <a:solidFill>
                  <a:schemeClr val="tx2">
                    <a:lumMod val="75000"/>
                  </a:schemeClr>
                </a:solidFill>
                <a:latin typeface="Arial" pitchFamily="34" charset="0"/>
                <a:cs typeface="Arial" pitchFamily="34" charset="0"/>
              </a:rPr>
              <a:t>They don’t </a:t>
            </a:r>
            <a:r>
              <a:rPr lang="en-US" sz="4000" b="1" dirty="0">
                <a:solidFill>
                  <a:schemeClr val="tx2">
                    <a:lumMod val="75000"/>
                  </a:schemeClr>
                </a:solidFill>
                <a:latin typeface="Arial" pitchFamily="34" charset="0"/>
                <a:cs typeface="Arial" pitchFamily="34" charset="0"/>
              </a:rPr>
              <a:t>SEE </a:t>
            </a:r>
            <a:r>
              <a:rPr lang="en-US" sz="4000" dirty="0">
                <a:solidFill>
                  <a:schemeClr val="tx2">
                    <a:lumMod val="75000"/>
                  </a:schemeClr>
                </a:solidFill>
                <a:latin typeface="Arial" pitchFamily="34" charset="0"/>
                <a:cs typeface="Arial" pitchFamily="34" charset="0"/>
              </a:rPr>
              <a:t>the problem (denial, lack of insight)</a:t>
            </a:r>
          </a:p>
          <a:p>
            <a:pPr>
              <a:defRPr/>
            </a:pPr>
            <a:r>
              <a:rPr lang="en-US" sz="4000" dirty="0">
                <a:solidFill>
                  <a:schemeClr val="tx2">
                    <a:lumMod val="75000"/>
                  </a:schemeClr>
                </a:solidFill>
                <a:latin typeface="Arial" pitchFamily="34" charset="0"/>
                <a:cs typeface="Arial" pitchFamily="34" charset="0"/>
              </a:rPr>
              <a:t>They don’t </a:t>
            </a:r>
            <a:r>
              <a:rPr lang="en-US" sz="4000" b="1" dirty="0">
                <a:solidFill>
                  <a:schemeClr val="tx2">
                    <a:lumMod val="75000"/>
                  </a:schemeClr>
                </a:solidFill>
                <a:latin typeface="Arial" pitchFamily="34" charset="0"/>
                <a:cs typeface="Arial" pitchFamily="34" charset="0"/>
              </a:rPr>
              <a:t>KNOW HOW </a:t>
            </a:r>
            <a:r>
              <a:rPr lang="en-US" sz="4000" dirty="0">
                <a:solidFill>
                  <a:schemeClr val="tx2">
                    <a:lumMod val="75000"/>
                  </a:schemeClr>
                </a:solidFill>
                <a:latin typeface="Arial" pitchFamily="34" charset="0"/>
                <a:cs typeface="Arial" pitchFamily="34" charset="0"/>
              </a:rPr>
              <a:t>to change</a:t>
            </a:r>
            <a:endParaRPr lang="en-US" sz="4000" b="1" dirty="0">
              <a:solidFill>
                <a:schemeClr val="tx2">
                  <a:lumMod val="75000"/>
                </a:schemeClr>
              </a:solidFill>
              <a:latin typeface="Arial" pitchFamily="34" charset="0"/>
              <a:cs typeface="Arial" pitchFamily="34" charset="0"/>
            </a:endParaRPr>
          </a:p>
          <a:p>
            <a:pPr>
              <a:defRPr/>
            </a:pPr>
            <a:r>
              <a:rPr lang="en-US" sz="4000" dirty="0">
                <a:solidFill>
                  <a:schemeClr val="tx2">
                    <a:lumMod val="75000"/>
                  </a:schemeClr>
                </a:solidFill>
                <a:latin typeface="Arial" pitchFamily="34" charset="0"/>
                <a:cs typeface="Arial" pitchFamily="34" charset="0"/>
              </a:rPr>
              <a:t>They simply don’t </a:t>
            </a:r>
            <a:r>
              <a:rPr lang="en-US" sz="4000" b="1" dirty="0">
                <a:solidFill>
                  <a:schemeClr val="tx2">
                    <a:lumMod val="75000"/>
                  </a:schemeClr>
                </a:solidFill>
                <a:latin typeface="Arial" pitchFamily="34" charset="0"/>
                <a:cs typeface="Arial" pitchFamily="34" charset="0"/>
              </a:rPr>
              <a:t>CARE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152400"/>
            <a:ext cx="9144000" cy="1981200"/>
          </a:xfrm>
        </p:spPr>
        <p:txBody>
          <a:bodyPr/>
          <a:lstStyle/>
          <a:p>
            <a:pPr algn="ctr">
              <a:defRPr/>
            </a:pPr>
            <a:r>
              <a:rPr lang="en-US" sz="4000" b="1" dirty="0">
                <a:solidFill>
                  <a:schemeClr val="tx2">
                    <a:lumMod val="75000"/>
                  </a:schemeClr>
                </a:solidFill>
                <a:latin typeface="Arial" pitchFamily="34" charset="0"/>
                <a:cs typeface="Arial" pitchFamily="34" charset="0"/>
              </a:rPr>
              <a:t>So, if these explanations are true, there are simple solutions, and you don’t need this lecture</a:t>
            </a:r>
          </a:p>
        </p:txBody>
      </p:sp>
      <p:sp>
        <p:nvSpPr>
          <p:cNvPr id="13315" name="Rectangle 3"/>
          <p:cNvSpPr>
            <a:spLocks noGrp="1" noChangeArrowheads="1"/>
          </p:cNvSpPr>
          <p:nvPr>
            <p:ph idx="1"/>
          </p:nvPr>
        </p:nvSpPr>
        <p:spPr>
          <a:xfrm>
            <a:off x="381000" y="2362200"/>
            <a:ext cx="8382000" cy="4495800"/>
          </a:xfrm>
        </p:spPr>
        <p:txBody>
          <a:bodyPr/>
          <a:lstStyle/>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INSIGHT and KNOWLEDGE, </a:t>
            </a:r>
            <a:r>
              <a:rPr lang="en-US" sz="3200" dirty="0">
                <a:solidFill>
                  <a:schemeClr val="tx2">
                    <a:lumMod val="75000"/>
                  </a:schemeClr>
                </a:solidFill>
                <a:latin typeface="Arial" pitchFamily="34" charset="0"/>
                <a:cs typeface="Arial" pitchFamily="34" charset="0"/>
              </a:rPr>
              <a:t>and they will change</a:t>
            </a:r>
          </a:p>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SKILLS</a:t>
            </a:r>
            <a:r>
              <a:rPr lang="en-US" sz="3200" dirty="0">
                <a:solidFill>
                  <a:schemeClr val="tx2">
                    <a:lumMod val="75000"/>
                  </a:schemeClr>
                </a:solidFill>
                <a:latin typeface="Arial" pitchFamily="34" charset="0"/>
                <a:cs typeface="Arial" pitchFamily="34" charset="0"/>
              </a:rPr>
              <a:t> </a:t>
            </a:r>
            <a:r>
              <a:rPr lang="en-US" sz="3200" i="1" dirty="0">
                <a:solidFill>
                  <a:schemeClr val="tx2">
                    <a:lumMod val="75000"/>
                  </a:schemeClr>
                </a:solidFill>
                <a:latin typeface="Arial" pitchFamily="34" charset="0"/>
                <a:cs typeface="Arial" pitchFamily="34" charset="0"/>
              </a:rPr>
              <a:t>how</a:t>
            </a:r>
            <a:r>
              <a:rPr lang="en-US" sz="3200" dirty="0">
                <a:solidFill>
                  <a:schemeClr val="tx2">
                    <a:lumMod val="75000"/>
                  </a:schemeClr>
                </a:solidFill>
                <a:latin typeface="Arial" pitchFamily="34" charset="0"/>
                <a:cs typeface="Arial" pitchFamily="34" charset="0"/>
              </a:rPr>
              <a:t> to change, and they will do it</a:t>
            </a:r>
          </a:p>
          <a:p>
            <a:pPr>
              <a:defRPr/>
            </a:pPr>
            <a:r>
              <a:rPr lang="en-US" sz="3200" dirty="0">
                <a:solidFill>
                  <a:schemeClr val="tx2">
                    <a:lumMod val="75000"/>
                  </a:schemeClr>
                </a:solidFill>
                <a:latin typeface="Arial" pitchFamily="34" charset="0"/>
                <a:cs typeface="Arial" pitchFamily="34" charset="0"/>
              </a:rPr>
              <a:t>Give them </a:t>
            </a:r>
            <a:r>
              <a:rPr lang="en-US" sz="3200" b="1" dirty="0">
                <a:solidFill>
                  <a:schemeClr val="tx2">
                    <a:lumMod val="75000"/>
                  </a:schemeClr>
                </a:solidFill>
                <a:latin typeface="Arial" pitchFamily="34" charset="0"/>
                <a:cs typeface="Arial" pitchFamily="34" charset="0"/>
              </a:rPr>
              <a:t>FEAR</a:t>
            </a:r>
            <a:r>
              <a:rPr lang="en-US" sz="3200" dirty="0">
                <a:solidFill>
                  <a:schemeClr val="tx2">
                    <a:lumMod val="75000"/>
                  </a:schemeClr>
                </a:solidFill>
                <a:latin typeface="Arial" pitchFamily="34" charset="0"/>
                <a:cs typeface="Arial" pitchFamily="34" charset="0"/>
              </a:rPr>
              <a:t> - make people feel </a:t>
            </a:r>
            <a:r>
              <a:rPr lang="en-US" sz="3200" i="1" dirty="0">
                <a:solidFill>
                  <a:schemeClr val="tx2">
                    <a:lumMod val="75000"/>
                  </a:schemeClr>
                </a:solidFill>
                <a:latin typeface="Arial" pitchFamily="34" charset="0"/>
                <a:cs typeface="Arial" pitchFamily="34" charset="0"/>
              </a:rPr>
              <a:t>bad</a:t>
            </a:r>
            <a:r>
              <a:rPr lang="en-US" sz="3200" dirty="0">
                <a:solidFill>
                  <a:schemeClr val="tx2">
                    <a:lumMod val="75000"/>
                  </a:schemeClr>
                </a:solidFill>
                <a:latin typeface="Arial" pitchFamily="34" charset="0"/>
                <a:cs typeface="Arial" pitchFamily="34" charset="0"/>
              </a:rPr>
              <a:t> </a:t>
            </a:r>
            <a:r>
              <a:rPr lang="en-US" sz="3200" i="1" dirty="0">
                <a:solidFill>
                  <a:schemeClr val="tx2">
                    <a:lumMod val="75000"/>
                  </a:schemeClr>
                </a:solidFill>
                <a:latin typeface="Arial" pitchFamily="34" charset="0"/>
                <a:cs typeface="Arial" pitchFamily="34" charset="0"/>
              </a:rPr>
              <a:t>or afraid</a:t>
            </a:r>
            <a:r>
              <a:rPr lang="en-US" sz="3200" dirty="0">
                <a:solidFill>
                  <a:schemeClr val="tx2">
                    <a:lumMod val="75000"/>
                  </a:schemeClr>
                </a:solidFill>
                <a:latin typeface="Arial" pitchFamily="34" charset="0"/>
                <a:cs typeface="Arial" pitchFamily="34" charset="0"/>
              </a:rPr>
              <a:t> enough, they will change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81000"/>
            <a:ext cx="8229600" cy="1143000"/>
          </a:xfrm>
        </p:spPr>
        <p:txBody>
          <a:bodyPr/>
          <a:lstStyle/>
          <a:p>
            <a:pPr algn="ctr"/>
            <a:r>
              <a:rPr lang="en-US" dirty="0"/>
              <a:t>Let’s experience it</a:t>
            </a:r>
          </a:p>
        </p:txBody>
      </p:sp>
      <p:sp>
        <p:nvSpPr>
          <p:cNvPr id="18435" name="Content Placeholder 2"/>
          <p:cNvSpPr>
            <a:spLocks noGrp="1"/>
          </p:cNvSpPr>
          <p:nvPr>
            <p:ph idx="1"/>
          </p:nvPr>
        </p:nvSpPr>
        <p:spPr>
          <a:xfrm>
            <a:off x="457200" y="1524000"/>
            <a:ext cx="8229600" cy="4800600"/>
          </a:xfrm>
        </p:spPr>
        <p:txBody>
          <a:bodyPr>
            <a:normAutofit/>
          </a:bodyPr>
          <a:lstStyle/>
          <a:p>
            <a:pPr lvl="0">
              <a:buNone/>
            </a:pPr>
            <a:r>
              <a:rPr lang="en-US" sz="2800" dirty="0">
                <a:solidFill>
                  <a:schemeClr val="bg2">
                    <a:lumMod val="25000"/>
                  </a:schemeClr>
                </a:solidFill>
              </a:rPr>
              <a:t>Please think about something real in your life that you:</a:t>
            </a:r>
          </a:p>
          <a:p>
            <a:pPr lvl="1"/>
            <a:r>
              <a:rPr lang="en-US" sz="2800" dirty="0">
                <a:solidFill>
                  <a:schemeClr val="bg2">
                    <a:lumMod val="25000"/>
                  </a:schemeClr>
                </a:solidFill>
              </a:rPr>
              <a:t>  want to change</a:t>
            </a:r>
          </a:p>
          <a:p>
            <a:pPr lvl="1"/>
            <a:r>
              <a:rPr lang="en-US" sz="2800" dirty="0">
                <a:solidFill>
                  <a:schemeClr val="bg2">
                    <a:lumMod val="25000"/>
                  </a:schemeClr>
                </a:solidFill>
              </a:rPr>
              <a:t>  need to change</a:t>
            </a:r>
          </a:p>
          <a:p>
            <a:pPr lvl="1"/>
            <a:r>
              <a:rPr lang="en-US" sz="2800" dirty="0">
                <a:solidFill>
                  <a:schemeClr val="bg2">
                    <a:lumMod val="25000"/>
                  </a:schemeClr>
                </a:solidFill>
              </a:rPr>
              <a:t>  should change</a:t>
            </a:r>
          </a:p>
          <a:p>
            <a:pPr lvl="1"/>
            <a:r>
              <a:rPr lang="en-US" sz="2800" dirty="0">
                <a:solidFill>
                  <a:schemeClr val="bg2">
                    <a:lumMod val="25000"/>
                  </a:schemeClr>
                </a:solidFill>
              </a:rPr>
              <a:t>  have been thinking about changing</a:t>
            </a:r>
          </a:p>
          <a:p>
            <a:pPr lvl="0"/>
            <a:r>
              <a:rPr lang="en-US" sz="2800" dirty="0">
                <a:solidFill>
                  <a:schemeClr val="bg2">
                    <a:lumMod val="25000"/>
                  </a:schemeClr>
                </a:solidFill>
              </a:rPr>
              <a:t>But you haven’t changed yet</a:t>
            </a:r>
          </a:p>
          <a:p>
            <a:pPr lvl="1"/>
            <a:r>
              <a:rPr lang="en-US" sz="2800" dirty="0">
                <a:solidFill>
                  <a:schemeClr val="bg2">
                    <a:lumMod val="25000"/>
                  </a:schemeClr>
                </a:solidFill>
              </a:rPr>
              <a:t>i.e. – something you’re ambivalent about!</a:t>
            </a:r>
          </a:p>
          <a:p>
            <a:pPr algn="ctr">
              <a:buFont typeface="Wingdings 2" pitchFamily="18" charset="2"/>
              <a:buNone/>
            </a:pPr>
            <a:endParaRPr lang="en-US" sz="4000" dirty="0">
              <a:solidFill>
                <a:srgbClr val="0070C0"/>
              </a:solidFill>
            </a:endParaRPr>
          </a:p>
        </p:txBody>
      </p:sp>
    </p:spTree>
    <p:custDataLst>
      <p:tags r:id="rId1"/>
    </p:custDataLst>
    <p:extLst>
      <p:ext uri="{BB962C8B-B14F-4D97-AF65-F5344CB8AC3E}">
        <p14:creationId xmlns:p14="http://schemas.microsoft.com/office/powerpoint/2010/main" val="32526274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228600"/>
            <a:ext cx="8915400" cy="6400800"/>
          </a:xfrm>
        </p:spPr>
        <p:txBody>
          <a:bodyPr>
            <a:normAutofit/>
          </a:bodyPr>
          <a:lstStyle/>
          <a:p>
            <a:pPr marL="365760" indent="-283464" eaLnBrk="1" fontAlgn="auto" hangingPunct="1">
              <a:spcAft>
                <a:spcPts val="0"/>
              </a:spcAft>
              <a:buClr>
                <a:schemeClr val="accent3"/>
              </a:buClr>
              <a:buFont typeface="Wingdings 2" pitchFamily="18" charset="2"/>
              <a:buNone/>
              <a:defRPr/>
            </a:pPr>
            <a:r>
              <a:rPr lang="en-US" sz="3200" b="1" u="sng" dirty="0">
                <a:solidFill>
                  <a:srgbClr val="FF0000"/>
                </a:solidFill>
              </a:rPr>
              <a:t>Counselors, please do ONLY the following</a:t>
            </a:r>
          </a:p>
          <a:p>
            <a:pPr marL="365760" indent="-283464" eaLnBrk="1" fontAlgn="auto" hangingPunct="1">
              <a:spcAft>
                <a:spcPts val="0"/>
              </a:spcAft>
              <a:buClr>
                <a:schemeClr val="accent3"/>
              </a:buClr>
              <a:buFont typeface="Wingdings 2" pitchFamily="18" charset="2"/>
              <a:buNone/>
              <a:defRPr/>
            </a:pPr>
            <a:endParaRPr lang="en-US" sz="3200" b="1" u="sng" dirty="0">
              <a:solidFill>
                <a:srgbClr val="FF0000"/>
              </a:solidFill>
            </a:endParaRPr>
          </a:p>
          <a:p>
            <a:pPr marL="365760" indent="-283464" eaLnBrk="1" fontAlgn="auto" hangingPunct="1">
              <a:spcAft>
                <a:spcPts val="0"/>
              </a:spcAft>
              <a:buClr>
                <a:schemeClr val="accent3"/>
              </a:buClr>
              <a:defRPr/>
            </a:pPr>
            <a:r>
              <a:rPr lang="en-US" sz="2800" b="1" dirty="0">
                <a:solidFill>
                  <a:schemeClr val="accent1">
                    <a:lumMod val="75000"/>
                  </a:schemeClr>
                </a:solidFill>
                <a:latin typeface="+mj-lt"/>
              </a:rPr>
              <a:t>Listen</a:t>
            </a:r>
            <a:r>
              <a:rPr lang="en-US" sz="2800" dirty="0">
                <a:solidFill>
                  <a:schemeClr val="accent1">
                    <a:lumMod val="75000"/>
                  </a:schemeClr>
                </a:solidFill>
                <a:latin typeface="+mj-lt"/>
              </a:rPr>
              <a:t> what is the issue that the person has</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Tell</a:t>
            </a:r>
            <a:r>
              <a:rPr lang="en-US" sz="2800" dirty="0">
                <a:solidFill>
                  <a:schemeClr val="accent1">
                    <a:lumMod val="75000"/>
                  </a:schemeClr>
                </a:solidFill>
                <a:latin typeface="+mj-lt"/>
              </a:rPr>
              <a:t> the client why he/she </a:t>
            </a:r>
            <a:r>
              <a:rPr lang="en-US" sz="2800" i="1" dirty="0">
                <a:solidFill>
                  <a:schemeClr val="accent1">
                    <a:lumMod val="75000"/>
                  </a:schemeClr>
                </a:solidFill>
                <a:latin typeface="+mj-lt"/>
              </a:rPr>
              <a:t>should make a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Tell</a:t>
            </a:r>
            <a:r>
              <a:rPr lang="en-US" sz="2800" dirty="0">
                <a:solidFill>
                  <a:schemeClr val="accent1">
                    <a:lumMod val="75000"/>
                  </a:schemeClr>
                </a:solidFill>
                <a:latin typeface="+mj-lt"/>
              </a:rPr>
              <a:t> to the client at least 3 </a:t>
            </a:r>
            <a:r>
              <a:rPr lang="en-US" sz="2800" i="1" dirty="0">
                <a:solidFill>
                  <a:schemeClr val="accent1">
                    <a:lumMod val="75000"/>
                  </a:schemeClr>
                </a:solidFill>
                <a:latin typeface="+mj-lt"/>
              </a:rPr>
              <a:t>specific </a:t>
            </a:r>
            <a:r>
              <a:rPr lang="en-US" sz="2800" dirty="0">
                <a:solidFill>
                  <a:schemeClr val="accent1">
                    <a:lumMod val="75000"/>
                  </a:schemeClr>
                </a:solidFill>
                <a:latin typeface="+mj-lt"/>
              </a:rPr>
              <a:t>benefits of making this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Tel</a:t>
            </a:r>
            <a:r>
              <a:rPr lang="en-US" sz="2800" i="1" dirty="0">
                <a:solidFill>
                  <a:schemeClr val="accent1">
                    <a:lumMod val="75000"/>
                  </a:schemeClr>
                </a:solidFill>
                <a:latin typeface="+mj-lt"/>
              </a:rPr>
              <a:t>l </a:t>
            </a:r>
            <a:r>
              <a:rPr lang="en-US" sz="2800" dirty="0">
                <a:solidFill>
                  <a:schemeClr val="accent1">
                    <a:lumMod val="75000"/>
                  </a:schemeClr>
                </a:solidFill>
                <a:latin typeface="+mj-lt"/>
              </a:rPr>
              <a:t>the client how to change</a:t>
            </a:r>
          </a:p>
          <a:p>
            <a:pPr marL="365760" indent="-283464" eaLnBrk="1" fontAlgn="auto" hangingPunct="1">
              <a:spcAft>
                <a:spcPts val="0"/>
              </a:spcAft>
              <a:buClr>
                <a:schemeClr val="accent3"/>
              </a:buClr>
              <a:buFont typeface="Wingdings 2"/>
              <a:buChar char=""/>
              <a:defRPr/>
            </a:pPr>
            <a:r>
              <a:rPr lang="en-US" sz="2800" b="1" dirty="0">
                <a:solidFill>
                  <a:schemeClr val="accent1">
                    <a:lumMod val="75000"/>
                  </a:schemeClr>
                </a:solidFill>
                <a:latin typeface="+mj-lt"/>
              </a:rPr>
              <a:t>Emphasize</a:t>
            </a:r>
            <a:r>
              <a:rPr lang="en-US" sz="2800" dirty="0">
                <a:solidFill>
                  <a:schemeClr val="accent1">
                    <a:lumMod val="75000"/>
                  </a:schemeClr>
                </a:solidFill>
                <a:latin typeface="+mj-lt"/>
              </a:rPr>
              <a:t> how </a:t>
            </a:r>
            <a:r>
              <a:rPr lang="en-US" sz="2800" i="1" dirty="0">
                <a:solidFill>
                  <a:schemeClr val="accent1">
                    <a:lumMod val="75000"/>
                  </a:schemeClr>
                </a:solidFill>
                <a:latin typeface="+mj-lt"/>
              </a:rPr>
              <a:t>important </a:t>
            </a:r>
            <a:r>
              <a:rPr lang="en-US" sz="2800" dirty="0">
                <a:solidFill>
                  <a:schemeClr val="accent1">
                    <a:lumMod val="75000"/>
                  </a:schemeClr>
                </a:solidFill>
                <a:latin typeface="+mj-lt"/>
              </a:rPr>
              <a:t>it is for them to make the change</a:t>
            </a:r>
          </a:p>
          <a:p>
            <a:pPr marL="365760" indent="-283464" eaLnBrk="1" fontAlgn="auto" hangingPunct="1">
              <a:spcAft>
                <a:spcPts val="0"/>
              </a:spcAft>
              <a:buClr>
                <a:schemeClr val="accent3"/>
              </a:buClr>
              <a:buNone/>
              <a:defRPr/>
            </a:pPr>
            <a:endParaRPr lang="en-US" sz="2800" dirty="0">
              <a:solidFill>
                <a:schemeClr val="accent1">
                  <a:lumMod val="75000"/>
                </a:schemeClr>
              </a:solidFill>
              <a:latin typeface="+mj-lt"/>
            </a:endParaRPr>
          </a:p>
          <a:p>
            <a:pPr marL="365760" indent="-283464" eaLnBrk="1" fontAlgn="auto" hangingPunct="1">
              <a:spcAft>
                <a:spcPts val="0"/>
              </a:spcAft>
              <a:buClr>
                <a:schemeClr val="accent3"/>
              </a:buClr>
              <a:buFont typeface="Wingdings 2"/>
              <a:buChar char=""/>
              <a:defRPr/>
            </a:pPr>
            <a:r>
              <a:rPr lang="en-US" sz="3600" b="1" dirty="0">
                <a:solidFill>
                  <a:schemeClr val="accent1">
                    <a:lumMod val="75000"/>
                  </a:schemeClr>
                </a:solidFill>
                <a:latin typeface="+mj-lt"/>
              </a:rPr>
              <a:t>Persuade the person to do it!</a:t>
            </a:r>
            <a:endParaRPr lang="en-US" sz="3200" b="1" dirty="0">
              <a:solidFill>
                <a:schemeClr val="accent1">
                  <a:lumMod val="75000"/>
                </a:schemeClr>
              </a:solidFill>
              <a:latin typeface="+mj-lt"/>
            </a:endParaRPr>
          </a:p>
          <a:p>
            <a:pPr marL="365760" indent="-283464" eaLnBrk="1" fontAlgn="auto" hangingPunct="1">
              <a:spcAft>
                <a:spcPts val="0"/>
              </a:spcAft>
              <a:buClr>
                <a:schemeClr val="accent3"/>
              </a:buClr>
              <a:buFont typeface="Wingdings" pitchFamily="2" charset="2"/>
              <a:buNone/>
              <a:defRPr/>
            </a:pPr>
            <a:endParaRPr lang="en-US" i="1" dirty="0">
              <a:latin typeface="Times New Roman" pitchFamily="18" charset="0"/>
            </a:endParaRPr>
          </a:p>
          <a:p>
            <a:pPr marL="365760" indent="-283464" eaLnBrk="1" fontAlgn="auto" hangingPunct="1">
              <a:spcAft>
                <a:spcPts val="0"/>
              </a:spcAft>
              <a:buClr>
                <a:schemeClr val="accent3"/>
              </a:buClr>
              <a:buFont typeface="Wingdings" pitchFamily="2" charset="2"/>
              <a:buNone/>
              <a:defRPr/>
            </a:pPr>
            <a:endParaRPr lang="en-US" i="1" dirty="0">
              <a:latin typeface="Times New Roman" pitchFamily="18" charset="0"/>
            </a:endParaRPr>
          </a:p>
        </p:txBody>
      </p:sp>
    </p:spTree>
    <p:custDataLst>
      <p:tags r:id="rId1"/>
    </p:custDataLst>
    <p:extLst>
      <p:ext uri="{BB962C8B-B14F-4D97-AF65-F5344CB8AC3E}">
        <p14:creationId xmlns:p14="http://schemas.microsoft.com/office/powerpoint/2010/main" val="72905253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18636</TotalTime>
  <Words>3612</Words>
  <Application>Microsoft Office PowerPoint</Application>
  <PresentationFormat>On-screen Show (4:3)</PresentationFormat>
  <Paragraphs>410</Paragraphs>
  <Slides>42</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Comic Sans MS</vt:lpstr>
      <vt:lpstr>Constantia</vt:lpstr>
      <vt:lpstr>Palatino Linotype</vt:lpstr>
      <vt:lpstr>Tahoma</vt:lpstr>
      <vt:lpstr>Times New Roman</vt:lpstr>
      <vt:lpstr>Verdana</vt:lpstr>
      <vt:lpstr>Wingdings</vt:lpstr>
      <vt:lpstr>Wingdings 2</vt:lpstr>
      <vt:lpstr>Flow</vt:lpstr>
      <vt:lpstr>  Addressing Motivation for Change:  Introduction to Motivational  Interviewing </vt:lpstr>
      <vt:lpstr>I guess you would you agree with me that</vt:lpstr>
      <vt:lpstr>If you agree, here is the $10 M question:</vt:lpstr>
      <vt:lpstr>You would think . . . </vt:lpstr>
      <vt:lpstr>Yet so often it is not enough.   Why?</vt:lpstr>
      <vt:lpstr>Common believes why people do not change</vt:lpstr>
      <vt:lpstr>So, if these explanations are true, there are simple solutions, and you don’t need this lecture</vt:lpstr>
      <vt:lpstr>Let’s experience it</vt:lpstr>
      <vt:lpstr>PowerPoint Presentation</vt:lpstr>
      <vt:lpstr>Part 2</vt:lpstr>
      <vt:lpstr>PowerPoint Presentation</vt:lpstr>
      <vt:lpstr> </vt:lpstr>
      <vt:lpstr>Motivation is:</vt:lpstr>
      <vt:lpstr>What is ambivalence?</vt:lpstr>
      <vt:lpstr>PowerPoint Presentation</vt:lpstr>
      <vt:lpstr>PowerPoint Presentation</vt:lpstr>
      <vt:lpstr>What is Motivational Interviewing?</vt:lpstr>
      <vt:lpstr>Assumptions of MI</vt:lpstr>
      <vt:lpstr>   Four Fundamental Processes </vt:lpstr>
      <vt:lpstr>Four Processes:</vt:lpstr>
      <vt:lpstr> MI:  Spirit and general principles</vt:lpstr>
      <vt:lpstr>Giving advise and information</vt:lpstr>
      <vt:lpstr>How do we Roll with Resistance?</vt:lpstr>
      <vt:lpstr>PowerPoint Presentation</vt:lpstr>
      <vt:lpstr>Empathy</vt:lpstr>
      <vt:lpstr>Empathy</vt:lpstr>
      <vt:lpstr>Effectiveness of MI (over 300 clinical trials)</vt:lpstr>
      <vt:lpstr>PowerPoint Presentation</vt:lpstr>
      <vt:lpstr> Closed Questions</vt:lpstr>
      <vt:lpstr>Open ended         Close ended</vt:lpstr>
      <vt:lpstr>The “Dead” Questions</vt:lpstr>
      <vt:lpstr>Snap-closed ended, clap-open ended</vt:lpstr>
      <vt:lpstr>Supporting Self-Efficacy: Affirmations</vt:lpstr>
      <vt:lpstr>PowerPoint Presentation</vt:lpstr>
      <vt:lpstr>Why the Emphasis on Reflection?</vt:lpstr>
      <vt:lpstr>Reflective Listening</vt:lpstr>
      <vt:lpstr>PowerPoint Presentation</vt:lpstr>
      <vt:lpstr>Change talk vs. Sustain talk</vt:lpstr>
      <vt:lpstr>PowerPoint Presentation</vt:lpstr>
      <vt:lpstr> IMPORTANCE RULER</vt:lpstr>
      <vt:lpstr>  Signs of Increasing Motivation for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Motivational Interviewing Skills Training</dc:title>
  <dc:creator>Karin Marsolais</dc:creator>
  <cp:lastModifiedBy>Jessica Keene</cp:lastModifiedBy>
  <cp:revision>919</cp:revision>
  <dcterms:created xsi:type="dcterms:W3CDTF">2007-10-26T21:57:48Z</dcterms:created>
  <dcterms:modified xsi:type="dcterms:W3CDTF">2019-07-15T14:19:44Z</dcterms:modified>
</cp:coreProperties>
</file>